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</p:sldMasterIdLst>
  <p:notesMasterIdLst>
    <p:notesMasterId r:id="rId31"/>
  </p:notesMasterIdLst>
  <p:handoutMasterIdLst>
    <p:handoutMasterId r:id="rId32"/>
  </p:handoutMasterIdLst>
  <p:sldIdLst>
    <p:sldId id="270" r:id="rId2"/>
    <p:sldId id="259" r:id="rId3"/>
    <p:sldId id="257" r:id="rId4"/>
    <p:sldId id="342" r:id="rId5"/>
    <p:sldId id="337" r:id="rId6"/>
    <p:sldId id="277" r:id="rId7"/>
    <p:sldId id="315" r:id="rId8"/>
    <p:sldId id="282" r:id="rId9"/>
    <p:sldId id="317" r:id="rId10"/>
    <p:sldId id="316" r:id="rId11"/>
    <p:sldId id="318" r:id="rId12"/>
    <p:sldId id="283" r:id="rId13"/>
    <p:sldId id="314" r:id="rId14"/>
    <p:sldId id="309" r:id="rId15"/>
    <p:sldId id="310" r:id="rId16"/>
    <p:sldId id="311" r:id="rId17"/>
    <p:sldId id="333" r:id="rId18"/>
    <p:sldId id="334" r:id="rId19"/>
    <p:sldId id="335" r:id="rId20"/>
    <p:sldId id="336" r:id="rId21"/>
    <p:sldId id="345" r:id="rId22"/>
    <p:sldId id="346" r:id="rId23"/>
    <p:sldId id="319" r:id="rId24"/>
    <p:sldId id="320" r:id="rId25"/>
    <p:sldId id="338" r:id="rId26"/>
    <p:sldId id="339" r:id="rId27"/>
    <p:sldId id="340" r:id="rId28"/>
    <p:sldId id="341" r:id="rId29"/>
    <p:sldId id="306" r:id="rId30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>
      <p:cViewPr varScale="1">
        <p:scale>
          <a:sx n="58" d="100"/>
          <a:sy n="58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ONY\Desktop\For%20Mis%20Rubina\Graph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ONY\Desktop\For%20Mis%20Rubina\Grap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Sheet2!$B$2</c:f>
              <c:strCache>
                <c:ptCount val="1"/>
                <c:pt idx="0">
                  <c:v>Type of Specific Needs &amp; Percentage 2012</c:v>
                </c:pt>
              </c:strCache>
            </c:strRef>
          </c:tx>
          <c:explosion val="25"/>
          <c:dLbls>
            <c:dLbl>
              <c:idx val="8"/>
              <c:layout>
                <c:manualLayout>
                  <c:x val="1.7081091426071698E-2"/>
                  <c:y val="-1.008559346748330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Sheet2!$A$3:$A$13</c:f>
              <c:strCache>
                <c:ptCount val="11"/>
                <c:pt idx="0">
                  <c:v>Child at risk</c:v>
                </c:pt>
                <c:pt idx="1">
                  <c:v>Woman at Risk</c:v>
                </c:pt>
                <c:pt idx="2">
                  <c:v>Single Parent or Caregiver</c:v>
                </c:pt>
                <c:pt idx="3">
                  <c:v>Older person at risk</c:v>
                </c:pt>
                <c:pt idx="4">
                  <c:v>Disability</c:v>
                </c:pt>
                <c:pt idx="5">
                  <c:v>Serious medical Condition &amp; Addicition </c:v>
                </c:pt>
                <c:pt idx="6">
                  <c:v>Family Unity</c:v>
                </c:pt>
                <c:pt idx="7">
                  <c:v>Legal Protection </c:v>
                </c:pt>
                <c:pt idx="8">
                  <c:v>Torture </c:v>
                </c:pt>
                <c:pt idx="9">
                  <c:v>SGBV </c:v>
                </c:pt>
                <c:pt idx="10">
                  <c:v>Economical Hard ship</c:v>
                </c:pt>
              </c:strCache>
            </c:strRef>
          </c:cat>
          <c:val>
            <c:numRef>
              <c:f>Sheet2!$B$3:$B$13</c:f>
              <c:numCache>
                <c:formatCode>General</c:formatCode>
                <c:ptCount val="11"/>
                <c:pt idx="0">
                  <c:v>64</c:v>
                </c:pt>
                <c:pt idx="1">
                  <c:v>97</c:v>
                </c:pt>
                <c:pt idx="2">
                  <c:v>14</c:v>
                </c:pt>
                <c:pt idx="3">
                  <c:v>45</c:v>
                </c:pt>
                <c:pt idx="4">
                  <c:v>57</c:v>
                </c:pt>
                <c:pt idx="5">
                  <c:v>130</c:v>
                </c:pt>
                <c:pt idx="6">
                  <c:v>21</c:v>
                </c:pt>
                <c:pt idx="7">
                  <c:v>4</c:v>
                </c:pt>
                <c:pt idx="8">
                  <c:v>2</c:v>
                </c:pt>
                <c:pt idx="9">
                  <c:v>22</c:v>
                </c:pt>
                <c:pt idx="10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spPr>
    <a:solidFill>
      <a:schemeClr val="accent2">
        <a:lumMod val="20000"/>
        <a:lumOff val="80000"/>
      </a:schemeClr>
    </a:solidFill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Sheet1!$C$1</c:f>
              <c:strCache>
                <c:ptCount val="1"/>
                <c:pt idx="0">
                  <c:v>Type of Specific Needs &amp; Percentage 2013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Sheet1!$B$2:$B$12</c:f>
              <c:strCache>
                <c:ptCount val="11"/>
                <c:pt idx="0">
                  <c:v>Child at risk </c:v>
                </c:pt>
                <c:pt idx="1">
                  <c:v>Women at risk </c:v>
                </c:pt>
                <c:pt idx="2">
                  <c:v>Single parent or care giver </c:v>
                </c:pt>
                <c:pt idx="3">
                  <c:v>Older person at risk </c:v>
                </c:pt>
                <c:pt idx="4">
                  <c:v>Disability </c:v>
                </c:pt>
                <c:pt idx="5">
                  <c:v>Serious medical condition </c:v>
                </c:pt>
                <c:pt idx="6">
                  <c:v>Family Unity </c:v>
                </c:pt>
                <c:pt idx="7">
                  <c:v>Legal Protection </c:v>
                </c:pt>
                <c:pt idx="8">
                  <c:v>Torture </c:v>
                </c:pt>
                <c:pt idx="9">
                  <c:v>SGBV </c:v>
                </c:pt>
                <c:pt idx="10">
                  <c:v>Drug abuse 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78</c:v>
                </c:pt>
                <c:pt idx="1">
                  <c:v>83</c:v>
                </c:pt>
                <c:pt idx="2">
                  <c:v>5</c:v>
                </c:pt>
                <c:pt idx="3">
                  <c:v>22</c:v>
                </c:pt>
                <c:pt idx="4">
                  <c:v>38</c:v>
                </c:pt>
                <c:pt idx="5">
                  <c:v>78</c:v>
                </c:pt>
                <c:pt idx="6">
                  <c:v>22</c:v>
                </c:pt>
                <c:pt idx="7">
                  <c:v>3</c:v>
                </c:pt>
                <c:pt idx="8">
                  <c:v>2</c:v>
                </c:pt>
                <c:pt idx="9">
                  <c:v>28</c:v>
                </c:pt>
                <c:pt idx="10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spPr>
    <a:gradFill>
      <a:gsLst>
        <a:gs pos="0">
          <a:srgbClr val="FFEFD1"/>
        </a:gs>
        <a:gs pos="64999">
          <a:srgbClr val="F0EBD5"/>
        </a:gs>
        <a:gs pos="100000">
          <a:srgbClr val="D1C39F"/>
        </a:gs>
      </a:gsLst>
      <a:lin ang="5400000" scaled="0"/>
    </a:gradFill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5841E6-9E1D-4496-8067-F82184029054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80B9412-CA94-493E-BC56-04DB085CA5E4}">
      <dgm:prSet phldrT="[Text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n-US" b="1" i="1" dirty="0" smtClean="0"/>
            <a:t>Target Population Groups.</a:t>
          </a:r>
          <a:endParaRPr lang="en-US" b="1" i="1" dirty="0"/>
        </a:p>
      </dgm:t>
    </dgm:pt>
    <dgm:pt modelId="{C14A1F0C-D47C-44CE-928B-2C97A7CAB0ED}" type="parTrans" cxnId="{B7E01BB9-1D8C-48A5-B491-C25F12DC8207}">
      <dgm:prSet/>
      <dgm:spPr/>
      <dgm:t>
        <a:bodyPr/>
        <a:lstStyle/>
        <a:p>
          <a:endParaRPr lang="en-US"/>
        </a:p>
      </dgm:t>
    </dgm:pt>
    <dgm:pt modelId="{CC27D912-0481-41FF-B1A4-92AB2EBA5038}" type="sibTrans" cxnId="{B7E01BB9-1D8C-48A5-B491-C25F12DC8207}">
      <dgm:prSet/>
      <dgm:spPr/>
      <dgm:t>
        <a:bodyPr/>
        <a:lstStyle/>
        <a:p>
          <a:endParaRPr lang="en-US"/>
        </a:p>
      </dgm:t>
    </dgm:pt>
    <dgm:pt modelId="{87CCDD25-7E63-435F-A017-0DDF168BB455}">
      <dgm:prSet phldrT="[Text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sz="3600" b="1" i="1" dirty="0" smtClean="0">
              <a:solidFill>
                <a:schemeClr val="tx1"/>
              </a:solidFill>
            </a:rPr>
            <a:t>Afghan Refugees </a:t>
          </a:r>
          <a:endParaRPr lang="en-US" sz="3600" b="1" i="1" dirty="0">
            <a:solidFill>
              <a:schemeClr val="tx1"/>
            </a:solidFill>
          </a:endParaRPr>
        </a:p>
      </dgm:t>
    </dgm:pt>
    <dgm:pt modelId="{B9CDA020-A112-4626-8F3B-D710AE4AA615}" type="parTrans" cxnId="{07BB39AA-4013-4568-A4A4-FC9F397E0704}">
      <dgm:prSet/>
      <dgm:spPr/>
      <dgm:t>
        <a:bodyPr/>
        <a:lstStyle/>
        <a:p>
          <a:endParaRPr lang="en-US"/>
        </a:p>
      </dgm:t>
    </dgm:pt>
    <dgm:pt modelId="{AE3204D2-DC5D-495D-B5B1-931D601F6D5F}" type="sibTrans" cxnId="{07BB39AA-4013-4568-A4A4-FC9F397E0704}">
      <dgm:prSet/>
      <dgm:spPr/>
      <dgm:t>
        <a:bodyPr/>
        <a:lstStyle/>
        <a:p>
          <a:endParaRPr lang="en-US"/>
        </a:p>
      </dgm:t>
    </dgm:pt>
    <dgm:pt modelId="{6822C215-8868-4CC2-8BDC-AD7F6EBF809F}">
      <dgm:prSet phldrT="[Text]"/>
      <dgm:spPr>
        <a:solidFill>
          <a:schemeClr val="bg1">
            <a:alpha val="9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b="1" i="1" dirty="0" smtClean="0">
              <a:solidFill>
                <a:schemeClr val="tx1"/>
              </a:solidFill>
            </a:rPr>
            <a:t>Asylum Seekers </a:t>
          </a:r>
        </a:p>
      </dgm:t>
    </dgm:pt>
    <dgm:pt modelId="{81E72208-D77F-4D49-9B8E-4C8F6548A7F6}" type="parTrans" cxnId="{5DEAADEA-E1C2-4C4D-A16F-0264B59F1FD9}">
      <dgm:prSet/>
      <dgm:spPr/>
      <dgm:t>
        <a:bodyPr/>
        <a:lstStyle/>
        <a:p>
          <a:endParaRPr lang="en-US" dirty="0"/>
        </a:p>
      </dgm:t>
    </dgm:pt>
    <dgm:pt modelId="{756DEA15-2726-43B5-AB4D-C7C8E231C7E7}" type="sibTrans" cxnId="{5DEAADEA-E1C2-4C4D-A16F-0264B59F1FD9}">
      <dgm:prSet/>
      <dgm:spPr/>
      <dgm:t>
        <a:bodyPr/>
        <a:lstStyle/>
        <a:p>
          <a:endParaRPr lang="en-US"/>
        </a:p>
      </dgm:t>
    </dgm:pt>
    <dgm:pt modelId="{57EE10AB-B28A-4C57-B999-B098B943C34B}" type="pres">
      <dgm:prSet presAssocID="{2E5841E6-9E1D-4496-8067-F8218402905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4FAFCAE-9006-4DCD-A38C-3A7DAE55FF34}" type="pres">
      <dgm:prSet presAssocID="{980B9412-CA94-493E-BC56-04DB085CA5E4}" presName="root" presStyleCnt="0"/>
      <dgm:spPr/>
    </dgm:pt>
    <dgm:pt modelId="{3F1994C8-59C9-44F2-A350-9227E90B0212}" type="pres">
      <dgm:prSet presAssocID="{980B9412-CA94-493E-BC56-04DB085CA5E4}" presName="rootComposite" presStyleCnt="0"/>
      <dgm:spPr/>
    </dgm:pt>
    <dgm:pt modelId="{691D1E08-F9F6-4E0F-9095-48E082EACA38}" type="pres">
      <dgm:prSet presAssocID="{980B9412-CA94-493E-BC56-04DB085CA5E4}" presName="rootText" presStyleLbl="node1" presStyleIdx="0" presStyleCnt="2" custScaleX="46156" custScaleY="190590" custLinFactNeighborX="8529" custLinFactNeighborY="-6473"/>
      <dgm:spPr>
        <a:prstGeom prst="foldedCorner">
          <a:avLst/>
        </a:prstGeom>
      </dgm:spPr>
      <dgm:t>
        <a:bodyPr/>
        <a:lstStyle/>
        <a:p>
          <a:endParaRPr lang="en-US"/>
        </a:p>
      </dgm:t>
    </dgm:pt>
    <dgm:pt modelId="{85CBBD9D-2FF9-440B-B7B8-3F6130201869}" type="pres">
      <dgm:prSet presAssocID="{980B9412-CA94-493E-BC56-04DB085CA5E4}" presName="rootConnector" presStyleLbl="node1" presStyleIdx="0" presStyleCnt="2"/>
      <dgm:spPr/>
      <dgm:t>
        <a:bodyPr/>
        <a:lstStyle/>
        <a:p>
          <a:endParaRPr lang="en-US"/>
        </a:p>
      </dgm:t>
    </dgm:pt>
    <dgm:pt modelId="{74B3CDB1-B227-415F-BD04-0BF7AFA144BD}" type="pres">
      <dgm:prSet presAssocID="{980B9412-CA94-493E-BC56-04DB085CA5E4}" presName="childShape" presStyleCnt="0"/>
      <dgm:spPr/>
    </dgm:pt>
    <dgm:pt modelId="{68C6DAFE-0254-4F49-B11D-C3E2F646DE56}" type="pres">
      <dgm:prSet presAssocID="{87CCDD25-7E63-435F-A017-0DDF168BB455}" presName="root" presStyleCnt="0"/>
      <dgm:spPr/>
    </dgm:pt>
    <dgm:pt modelId="{4A07279D-76F0-4D41-935B-BF1991768759}" type="pres">
      <dgm:prSet presAssocID="{87CCDD25-7E63-435F-A017-0DDF168BB455}" presName="rootComposite" presStyleCnt="0"/>
      <dgm:spPr/>
    </dgm:pt>
    <dgm:pt modelId="{D28E5C24-AEBF-49EE-A619-9FF25DF417C5}" type="pres">
      <dgm:prSet presAssocID="{87CCDD25-7E63-435F-A017-0DDF168BB455}" presName="rootText" presStyleLbl="node1" presStyleIdx="1" presStyleCnt="2" custAng="168499" custScaleX="104200" custScaleY="73383" custLinFactNeighborX="-4482" custLinFactNeighborY="-8609"/>
      <dgm:spPr>
        <a:prstGeom prst="wave">
          <a:avLst/>
        </a:prstGeom>
      </dgm:spPr>
      <dgm:t>
        <a:bodyPr/>
        <a:lstStyle/>
        <a:p>
          <a:endParaRPr lang="en-US"/>
        </a:p>
      </dgm:t>
    </dgm:pt>
    <dgm:pt modelId="{B0CEC10B-4388-4620-943A-2F5C3D4364E1}" type="pres">
      <dgm:prSet presAssocID="{87CCDD25-7E63-435F-A017-0DDF168BB455}" presName="rootConnector" presStyleLbl="node1" presStyleIdx="1" presStyleCnt="2"/>
      <dgm:spPr/>
      <dgm:t>
        <a:bodyPr/>
        <a:lstStyle/>
        <a:p>
          <a:endParaRPr lang="en-US"/>
        </a:p>
      </dgm:t>
    </dgm:pt>
    <dgm:pt modelId="{BCECB794-F646-4E1F-9CBF-A049F2903B79}" type="pres">
      <dgm:prSet presAssocID="{87CCDD25-7E63-435F-A017-0DDF168BB455}" presName="childShape" presStyleCnt="0"/>
      <dgm:spPr/>
    </dgm:pt>
    <dgm:pt modelId="{9EBBF8FC-B020-4822-BDDD-EB8AB8F53E63}" type="pres">
      <dgm:prSet presAssocID="{81E72208-D77F-4D49-9B8E-4C8F6548A7F6}" presName="Name13" presStyleLbl="parChTrans1D2" presStyleIdx="0" presStyleCnt="1"/>
      <dgm:spPr/>
      <dgm:t>
        <a:bodyPr/>
        <a:lstStyle/>
        <a:p>
          <a:endParaRPr lang="en-US"/>
        </a:p>
      </dgm:t>
    </dgm:pt>
    <dgm:pt modelId="{701741B1-5DD4-427B-9051-5BAA61A0D16D}" type="pres">
      <dgm:prSet presAssocID="{6822C215-8868-4CC2-8BDC-AD7F6EBF809F}" presName="childText" presStyleLbl="bgAcc1" presStyleIdx="0" presStyleCnt="1" custScaleX="128423" custScaleY="84744" custLinFactNeighborX="-32220" custLinFactNeighborY="6657">
        <dgm:presLayoutVars>
          <dgm:bulletEnabled val="1"/>
        </dgm:presLayoutVars>
      </dgm:prSet>
      <dgm:spPr>
        <a:prstGeom prst="wave">
          <a:avLst/>
        </a:prstGeom>
      </dgm:spPr>
      <dgm:t>
        <a:bodyPr/>
        <a:lstStyle/>
        <a:p>
          <a:endParaRPr lang="en-US"/>
        </a:p>
      </dgm:t>
    </dgm:pt>
  </dgm:ptLst>
  <dgm:cxnLst>
    <dgm:cxn modelId="{B35E48D3-9169-4B73-ABD3-F41F2AF4F8B5}" type="presOf" srcId="{980B9412-CA94-493E-BC56-04DB085CA5E4}" destId="{691D1E08-F9F6-4E0F-9095-48E082EACA38}" srcOrd="0" destOrd="0" presId="urn:microsoft.com/office/officeart/2005/8/layout/hierarchy3"/>
    <dgm:cxn modelId="{07BB39AA-4013-4568-A4A4-FC9F397E0704}" srcId="{2E5841E6-9E1D-4496-8067-F82184029054}" destId="{87CCDD25-7E63-435F-A017-0DDF168BB455}" srcOrd="1" destOrd="0" parTransId="{B9CDA020-A112-4626-8F3B-D710AE4AA615}" sibTransId="{AE3204D2-DC5D-495D-B5B1-931D601F6D5F}"/>
    <dgm:cxn modelId="{1782DA51-9730-4F9E-8AA0-C9028ADCBF25}" type="presOf" srcId="{87CCDD25-7E63-435F-A017-0DDF168BB455}" destId="{B0CEC10B-4388-4620-943A-2F5C3D4364E1}" srcOrd="1" destOrd="0" presId="urn:microsoft.com/office/officeart/2005/8/layout/hierarchy3"/>
    <dgm:cxn modelId="{BC36189D-CE06-4F31-B9F7-1A3CFB6BC2A0}" type="presOf" srcId="{87CCDD25-7E63-435F-A017-0DDF168BB455}" destId="{D28E5C24-AEBF-49EE-A619-9FF25DF417C5}" srcOrd="0" destOrd="0" presId="urn:microsoft.com/office/officeart/2005/8/layout/hierarchy3"/>
    <dgm:cxn modelId="{C7088DC3-B0E3-4154-989F-098026F0D973}" type="presOf" srcId="{81E72208-D77F-4D49-9B8E-4C8F6548A7F6}" destId="{9EBBF8FC-B020-4822-BDDD-EB8AB8F53E63}" srcOrd="0" destOrd="0" presId="urn:microsoft.com/office/officeart/2005/8/layout/hierarchy3"/>
    <dgm:cxn modelId="{28242341-5E77-4A2D-B5F3-00EAA9C3056C}" type="presOf" srcId="{980B9412-CA94-493E-BC56-04DB085CA5E4}" destId="{85CBBD9D-2FF9-440B-B7B8-3F6130201869}" srcOrd="1" destOrd="0" presId="urn:microsoft.com/office/officeart/2005/8/layout/hierarchy3"/>
    <dgm:cxn modelId="{B7E01BB9-1D8C-48A5-B491-C25F12DC8207}" srcId="{2E5841E6-9E1D-4496-8067-F82184029054}" destId="{980B9412-CA94-493E-BC56-04DB085CA5E4}" srcOrd="0" destOrd="0" parTransId="{C14A1F0C-D47C-44CE-928B-2C97A7CAB0ED}" sibTransId="{CC27D912-0481-41FF-B1A4-92AB2EBA5038}"/>
    <dgm:cxn modelId="{5DEAADEA-E1C2-4C4D-A16F-0264B59F1FD9}" srcId="{87CCDD25-7E63-435F-A017-0DDF168BB455}" destId="{6822C215-8868-4CC2-8BDC-AD7F6EBF809F}" srcOrd="0" destOrd="0" parTransId="{81E72208-D77F-4D49-9B8E-4C8F6548A7F6}" sibTransId="{756DEA15-2726-43B5-AB4D-C7C8E231C7E7}"/>
    <dgm:cxn modelId="{C2A27FA4-9CE6-47B5-867D-32CB8D9BDC9D}" type="presOf" srcId="{2E5841E6-9E1D-4496-8067-F82184029054}" destId="{57EE10AB-B28A-4C57-B999-B098B943C34B}" srcOrd="0" destOrd="0" presId="urn:microsoft.com/office/officeart/2005/8/layout/hierarchy3"/>
    <dgm:cxn modelId="{9015689D-1C82-4F07-B461-3749E1B94151}" type="presOf" srcId="{6822C215-8868-4CC2-8BDC-AD7F6EBF809F}" destId="{701741B1-5DD4-427B-9051-5BAA61A0D16D}" srcOrd="0" destOrd="0" presId="urn:microsoft.com/office/officeart/2005/8/layout/hierarchy3"/>
    <dgm:cxn modelId="{BC63D150-D96A-4F9E-8CB2-CC7D5A398192}" type="presParOf" srcId="{57EE10AB-B28A-4C57-B999-B098B943C34B}" destId="{84FAFCAE-9006-4DCD-A38C-3A7DAE55FF34}" srcOrd="0" destOrd="0" presId="urn:microsoft.com/office/officeart/2005/8/layout/hierarchy3"/>
    <dgm:cxn modelId="{202EDB96-258E-4118-99F9-834FD437B6BF}" type="presParOf" srcId="{84FAFCAE-9006-4DCD-A38C-3A7DAE55FF34}" destId="{3F1994C8-59C9-44F2-A350-9227E90B0212}" srcOrd="0" destOrd="0" presId="urn:microsoft.com/office/officeart/2005/8/layout/hierarchy3"/>
    <dgm:cxn modelId="{681FD7AA-D570-47D2-A685-FCDD06482A1E}" type="presParOf" srcId="{3F1994C8-59C9-44F2-A350-9227E90B0212}" destId="{691D1E08-F9F6-4E0F-9095-48E082EACA38}" srcOrd="0" destOrd="0" presId="urn:microsoft.com/office/officeart/2005/8/layout/hierarchy3"/>
    <dgm:cxn modelId="{875B2259-A2A1-47D3-9EA4-8B3E92EE1CB5}" type="presParOf" srcId="{3F1994C8-59C9-44F2-A350-9227E90B0212}" destId="{85CBBD9D-2FF9-440B-B7B8-3F6130201869}" srcOrd="1" destOrd="0" presId="urn:microsoft.com/office/officeart/2005/8/layout/hierarchy3"/>
    <dgm:cxn modelId="{436548E3-7F16-4E7E-A88D-F579A8A1773A}" type="presParOf" srcId="{84FAFCAE-9006-4DCD-A38C-3A7DAE55FF34}" destId="{74B3CDB1-B227-415F-BD04-0BF7AFA144BD}" srcOrd="1" destOrd="0" presId="urn:microsoft.com/office/officeart/2005/8/layout/hierarchy3"/>
    <dgm:cxn modelId="{0D6AF9B2-AB53-4A22-A0F3-5A45C5FDF0CE}" type="presParOf" srcId="{57EE10AB-B28A-4C57-B999-B098B943C34B}" destId="{68C6DAFE-0254-4F49-B11D-C3E2F646DE56}" srcOrd="1" destOrd="0" presId="urn:microsoft.com/office/officeart/2005/8/layout/hierarchy3"/>
    <dgm:cxn modelId="{00A6F81F-5AD1-4DC2-883E-DBE6B25AD75F}" type="presParOf" srcId="{68C6DAFE-0254-4F49-B11D-C3E2F646DE56}" destId="{4A07279D-76F0-4D41-935B-BF1991768759}" srcOrd="0" destOrd="0" presId="urn:microsoft.com/office/officeart/2005/8/layout/hierarchy3"/>
    <dgm:cxn modelId="{F37071FF-1EB1-42F1-90F8-A37726A7498D}" type="presParOf" srcId="{4A07279D-76F0-4D41-935B-BF1991768759}" destId="{D28E5C24-AEBF-49EE-A619-9FF25DF417C5}" srcOrd="0" destOrd="0" presId="urn:microsoft.com/office/officeart/2005/8/layout/hierarchy3"/>
    <dgm:cxn modelId="{F0DFCB5C-7BD2-44AB-A761-556D645201F3}" type="presParOf" srcId="{4A07279D-76F0-4D41-935B-BF1991768759}" destId="{B0CEC10B-4388-4620-943A-2F5C3D4364E1}" srcOrd="1" destOrd="0" presId="urn:microsoft.com/office/officeart/2005/8/layout/hierarchy3"/>
    <dgm:cxn modelId="{4C8BE7C5-DC1A-497F-A1C4-5BE2CC88C0BC}" type="presParOf" srcId="{68C6DAFE-0254-4F49-B11D-C3E2F646DE56}" destId="{BCECB794-F646-4E1F-9CBF-A049F2903B79}" srcOrd="1" destOrd="0" presId="urn:microsoft.com/office/officeart/2005/8/layout/hierarchy3"/>
    <dgm:cxn modelId="{554CAD83-D446-4186-B2C4-FDA4B27A44E4}" type="presParOf" srcId="{BCECB794-F646-4E1F-9CBF-A049F2903B79}" destId="{9EBBF8FC-B020-4822-BDDD-EB8AB8F53E63}" srcOrd="0" destOrd="0" presId="urn:microsoft.com/office/officeart/2005/8/layout/hierarchy3"/>
    <dgm:cxn modelId="{2206408D-54D2-4ED4-8A13-22A98D7D3FAF}" type="presParOf" srcId="{BCECB794-F646-4E1F-9CBF-A049F2903B79}" destId="{701741B1-5DD4-427B-9051-5BAA61A0D16D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2273F1-8E79-4232-A5A3-86B3B689BFC3}" type="doc">
      <dgm:prSet loTypeId="urn:microsoft.com/office/officeart/2005/8/layout/target3" loCatId="relationship" qsTypeId="urn:microsoft.com/office/officeart/2005/8/quickstyle/simple4" qsCatId="simple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0DDFEDC5-D176-4C29-9337-CB37E0B72BA4}">
      <dgm:prSet phldrT="[Text]" custT="1"/>
      <dgm:spPr/>
      <dgm:t>
        <a:bodyPr/>
        <a:lstStyle/>
        <a:p>
          <a:r>
            <a:rPr lang="en-US" sz="2200" b="0" i="1" dirty="0" smtClean="0"/>
            <a:t>General Community Men, Women &amp; Youth Groups</a:t>
          </a:r>
        </a:p>
      </dgm:t>
    </dgm:pt>
    <dgm:pt modelId="{0D4C8FED-50F4-4C9C-80A2-2E9D5F821369}" type="sibTrans" cxnId="{9E029C75-BA5F-433A-89F9-01D323DE7E0D}">
      <dgm:prSet/>
      <dgm:spPr/>
      <dgm:t>
        <a:bodyPr/>
        <a:lstStyle/>
        <a:p>
          <a:endParaRPr lang="en-US"/>
        </a:p>
      </dgm:t>
    </dgm:pt>
    <dgm:pt modelId="{C0DE49B2-F5D3-48E0-AE23-18B65784D902}" type="parTrans" cxnId="{9E029C75-BA5F-433A-89F9-01D323DE7E0D}">
      <dgm:prSet/>
      <dgm:spPr/>
      <dgm:t>
        <a:bodyPr/>
        <a:lstStyle/>
        <a:p>
          <a:endParaRPr lang="en-US"/>
        </a:p>
      </dgm:t>
    </dgm:pt>
    <dgm:pt modelId="{8C1DB99E-E8A6-4899-9D16-2CEBE14F0679}">
      <dgm:prSet phldrT="[Text]" custT="1"/>
      <dgm:spPr/>
      <dgm:t>
        <a:bodyPr/>
        <a:lstStyle/>
        <a:p>
          <a:r>
            <a:rPr lang="en-US" sz="2200" b="0" i="1" dirty="0" err="1" smtClean="0"/>
            <a:t>Shurah</a:t>
          </a:r>
          <a:r>
            <a:rPr lang="en-US" sz="2200" b="0" i="1" dirty="0" smtClean="0"/>
            <a:t> Members, Sectoral Committees, Key Persons/Elders</a:t>
          </a:r>
          <a:endParaRPr lang="en-US" sz="2200" b="0" i="1" dirty="0"/>
        </a:p>
      </dgm:t>
    </dgm:pt>
    <dgm:pt modelId="{C9BC68BB-661D-42C2-9A8E-27B00B8B2D40}" type="sibTrans" cxnId="{1F9E741D-1142-4EA1-8ECC-5ECE7030BADB}">
      <dgm:prSet/>
      <dgm:spPr/>
      <dgm:t>
        <a:bodyPr/>
        <a:lstStyle/>
        <a:p>
          <a:endParaRPr lang="en-US"/>
        </a:p>
      </dgm:t>
    </dgm:pt>
    <dgm:pt modelId="{F30B9D38-23A6-45DE-B411-FBC50F3BD120}" type="parTrans" cxnId="{1F9E741D-1142-4EA1-8ECC-5ECE7030BADB}">
      <dgm:prSet/>
      <dgm:spPr/>
      <dgm:t>
        <a:bodyPr/>
        <a:lstStyle/>
        <a:p>
          <a:endParaRPr lang="en-US"/>
        </a:p>
      </dgm:t>
    </dgm:pt>
    <dgm:pt modelId="{4CE4A709-0A41-461F-9537-002EB253AEE4}">
      <dgm:prSet phldrT="[Text]" custT="1"/>
      <dgm:spPr/>
      <dgm:t>
        <a:bodyPr/>
        <a:lstStyle/>
        <a:p>
          <a:r>
            <a:rPr lang="en-US" sz="2200" b="0" i="1" dirty="0" smtClean="0"/>
            <a:t>Male &amp; Female Welfare (Protection) Committees </a:t>
          </a:r>
        </a:p>
      </dgm:t>
    </dgm:pt>
    <dgm:pt modelId="{F88A3469-92C5-4DAA-B32B-5F2D963F8733}" type="sibTrans" cxnId="{C1B3CA91-C5B3-4535-9EF9-6E0A3B95FB29}">
      <dgm:prSet/>
      <dgm:spPr/>
      <dgm:t>
        <a:bodyPr/>
        <a:lstStyle/>
        <a:p>
          <a:endParaRPr lang="en-US"/>
        </a:p>
      </dgm:t>
    </dgm:pt>
    <dgm:pt modelId="{3408EA3C-C912-47FD-8D12-148CCE548A73}" type="parTrans" cxnId="{C1B3CA91-C5B3-4535-9EF9-6E0A3B95FB29}">
      <dgm:prSet/>
      <dgm:spPr/>
      <dgm:t>
        <a:bodyPr/>
        <a:lstStyle/>
        <a:p>
          <a:endParaRPr lang="en-US"/>
        </a:p>
      </dgm:t>
    </dgm:pt>
    <dgm:pt modelId="{51B7C836-5A27-4CC4-B609-612F019A44F4}">
      <dgm:prSet/>
      <dgm:spPr/>
      <dgm:t>
        <a:bodyPr/>
        <a:lstStyle/>
        <a:p>
          <a:r>
            <a:rPr lang="en-US" b="0" i="1" dirty="0" smtClean="0"/>
            <a:t>UNHCR IPs, OPs, Govt &amp; Referral Agencies </a:t>
          </a:r>
          <a:endParaRPr lang="en-US" dirty="0"/>
        </a:p>
      </dgm:t>
    </dgm:pt>
    <dgm:pt modelId="{9809C57C-14B4-4544-9B47-EEBC6171076D}" type="parTrans" cxnId="{0C295E53-8057-4CD0-A569-39F394591EE1}">
      <dgm:prSet/>
      <dgm:spPr/>
      <dgm:t>
        <a:bodyPr/>
        <a:lstStyle/>
        <a:p>
          <a:endParaRPr lang="en-US"/>
        </a:p>
      </dgm:t>
    </dgm:pt>
    <dgm:pt modelId="{FD11A532-56FC-4DA6-8352-073669BAD043}" type="sibTrans" cxnId="{0C295E53-8057-4CD0-A569-39F394591EE1}">
      <dgm:prSet/>
      <dgm:spPr/>
      <dgm:t>
        <a:bodyPr/>
        <a:lstStyle/>
        <a:p>
          <a:endParaRPr lang="en-US"/>
        </a:p>
      </dgm:t>
    </dgm:pt>
    <dgm:pt modelId="{1C6B0387-283A-45EF-B014-EAD9D074124E}" type="pres">
      <dgm:prSet presAssocID="{3C2273F1-8E79-4232-A5A3-86B3B689BFC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90CF709-BE55-4C38-9E81-93E754FC34AC}" type="pres">
      <dgm:prSet presAssocID="{8C1DB99E-E8A6-4899-9D16-2CEBE14F0679}" presName="circle1" presStyleLbl="node1" presStyleIdx="0" presStyleCnt="4"/>
      <dgm:spPr/>
    </dgm:pt>
    <dgm:pt modelId="{3433C22F-4FF3-48A0-9AAF-4E4AF51F0EC7}" type="pres">
      <dgm:prSet presAssocID="{8C1DB99E-E8A6-4899-9D16-2CEBE14F0679}" presName="space" presStyleCnt="0"/>
      <dgm:spPr/>
    </dgm:pt>
    <dgm:pt modelId="{B336BF97-F628-4E6E-8C79-DAF7038F8FCD}" type="pres">
      <dgm:prSet presAssocID="{8C1DB99E-E8A6-4899-9D16-2CEBE14F0679}" presName="rect1" presStyleLbl="alignAcc1" presStyleIdx="0" presStyleCnt="4"/>
      <dgm:spPr/>
      <dgm:t>
        <a:bodyPr/>
        <a:lstStyle/>
        <a:p>
          <a:endParaRPr lang="en-US"/>
        </a:p>
      </dgm:t>
    </dgm:pt>
    <dgm:pt modelId="{66C7C3FC-F4B5-4E9F-A1D6-DD72565AC4EF}" type="pres">
      <dgm:prSet presAssocID="{4CE4A709-0A41-461F-9537-002EB253AEE4}" presName="vertSpace2" presStyleLbl="node1" presStyleIdx="0" presStyleCnt="4"/>
      <dgm:spPr/>
    </dgm:pt>
    <dgm:pt modelId="{281DD435-A0A3-4B50-9D22-42B7D7FED55D}" type="pres">
      <dgm:prSet presAssocID="{4CE4A709-0A41-461F-9537-002EB253AEE4}" presName="circle2" presStyleLbl="node1" presStyleIdx="1" presStyleCnt="4"/>
      <dgm:spPr/>
    </dgm:pt>
    <dgm:pt modelId="{73E4DCEC-E505-4BC6-B878-262BDD139EE8}" type="pres">
      <dgm:prSet presAssocID="{4CE4A709-0A41-461F-9537-002EB253AEE4}" presName="rect2" presStyleLbl="alignAcc1" presStyleIdx="1" presStyleCnt="4"/>
      <dgm:spPr/>
      <dgm:t>
        <a:bodyPr/>
        <a:lstStyle/>
        <a:p>
          <a:endParaRPr lang="en-US"/>
        </a:p>
      </dgm:t>
    </dgm:pt>
    <dgm:pt modelId="{71EB9C0F-2126-49CA-B81B-7C41B299CF4A}" type="pres">
      <dgm:prSet presAssocID="{51B7C836-5A27-4CC4-B609-612F019A44F4}" presName="vertSpace3" presStyleLbl="node1" presStyleIdx="1" presStyleCnt="4"/>
      <dgm:spPr/>
    </dgm:pt>
    <dgm:pt modelId="{597B0543-5232-4941-9E2B-5530AE4DCEB4}" type="pres">
      <dgm:prSet presAssocID="{51B7C836-5A27-4CC4-B609-612F019A44F4}" presName="circle3" presStyleLbl="node1" presStyleIdx="2" presStyleCnt="4"/>
      <dgm:spPr/>
    </dgm:pt>
    <dgm:pt modelId="{5A3783CF-BA55-4FAB-BAAD-CA15EDF1FC6E}" type="pres">
      <dgm:prSet presAssocID="{51B7C836-5A27-4CC4-B609-612F019A44F4}" presName="rect3" presStyleLbl="alignAcc1" presStyleIdx="2" presStyleCnt="4"/>
      <dgm:spPr/>
      <dgm:t>
        <a:bodyPr/>
        <a:lstStyle/>
        <a:p>
          <a:endParaRPr lang="en-US"/>
        </a:p>
      </dgm:t>
    </dgm:pt>
    <dgm:pt modelId="{0EF0DEA0-349D-4005-A611-F377298C886B}" type="pres">
      <dgm:prSet presAssocID="{0DDFEDC5-D176-4C29-9337-CB37E0B72BA4}" presName="vertSpace4" presStyleLbl="node1" presStyleIdx="2" presStyleCnt="4"/>
      <dgm:spPr/>
    </dgm:pt>
    <dgm:pt modelId="{EE178664-BF9A-4390-8292-B348F8F47177}" type="pres">
      <dgm:prSet presAssocID="{0DDFEDC5-D176-4C29-9337-CB37E0B72BA4}" presName="circle4" presStyleLbl="node1" presStyleIdx="3" presStyleCnt="4"/>
      <dgm:spPr/>
    </dgm:pt>
    <dgm:pt modelId="{274F8434-BC18-4FD1-96A5-3EE5B30756F0}" type="pres">
      <dgm:prSet presAssocID="{0DDFEDC5-D176-4C29-9337-CB37E0B72BA4}" presName="rect4" presStyleLbl="alignAcc1" presStyleIdx="3" presStyleCnt="4" custScaleX="100000" custLinFactNeighborX="2775" custLinFactNeighborY="2266"/>
      <dgm:spPr/>
      <dgm:t>
        <a:bodyPr/>
        <a:lstStyle/>
        <a:p>
          <a:endParaRPr lang="en-US"/>
        </a:p>
      </dgm:t>
    </dgm:pt>
    <dgm:pt modelId="{4723D3DC-5510-46D6-8348-4E2E957B3771}" type="pres">
      <dgm:prSet presAssocID="{8C1DB99E-E8A6-4899-9D16-2CEBE14F0679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B7FE64-F780-4C3C-ACC1-4526C6FA843C}" type="pres">
      <dgm:prSet presAssocID="{4CE4A709-0A41-461F-9537-002EB253AEE4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2DC47D-E15A-4778-8117-7949C9BA6F76}" type="pres">
      <dgm:prSet presAssocID="{51B7C836-5A27-4CC4-B609-612F019A44F4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0299A4-A9D8-4BE9-BA21-9D53A691F6B0}" type="pres">
      <dgm:prSet presAssocID="{0DDFEDC5-D176-4C29-9337-CB37E0B72BA4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3181E15-D8E2-49FA-B8C0-2F7A37332355}" type="presOf" srcId="{0DDFEDC5-D176-4C29-9337-CB37E0B72BA4}" destId="{274F8434-BC18-4FD1-96A5-3EE5B30756F0}" srcOrd="0" destOrd="0" presId="urn:microsoft.com/office/officeart/2005/8/layout/target3"/>
    <dgm:cxn modelId="{0C295E53-8057-4CD0-A569-39F394591EE1}" srcId="{3C2273F1-8E79-4232-A5A3-86B3B689BFC3}" destId="{51B7C836-5A27-4CC4-B609-612F019A44F4}" srcOrd="2" destOrd="0" parTransId="{9809C57C-14B4-4544-9B47-EEBC6171076D}" sibTransId="{FD11A532-56FC-4DA6-8352-073669BAD043}"/>
    <dgm:cxn modelId="{7E6D9AF1-5C7F-4B60-938B-5703D3FF8EDA}" type="presOf" srcId="{0DDFEDC5-D176-4C29-9337-CB37E0B72BA4}" destId="{5C0299A4-A9D8-4BE9-BA21-9D53A691F6B0}" srcOrd="1" destOrd="0" presId="urn:microsoft.com/office/officeart/2005/8/layout/target3"/>
    <dgm:cxn modelId="{8AD94E8E-BA61-4C5F-B54A-49DA46048A44}" type="presOf" srcId="{8C1DB99E-E8A6-4899-9D16-2CEBE14F0679}" destId="{B336BF97-F628-4E6E-8C79-DAF7038F8FCD}" srcOrd="0" destOrd="0" presId="urn:microsoft.com/office/officeart/2005/8/layout/target3"/>
    <dgm:cxn modelId="{1F9E741D-1142-4EA1-8ECC-5ECE7030BADB}" srcId="{3C2273F1-8E79-4232-A5A3-86B3B689BFC3}" destId="{8C1DB99E-E8A6-4899-9D16-2CEBE14F0679}" srcOrd="0" destOrd="0" parTransId="{F30B9D38-23A6-45DE-B411-FBC50F3BD120}" sibTransId="{C9BC68BB-661D-42C2-9A8E-27B00B8B2D40}"/>
    <dgm:cxn modelId="{9E029C75-BA5F-433A-89F9-01D323DE7E0D}" srcId="{3C2273F1-8E79-4232-A5A3-86B3B689BFC3}" destId="{0DDFEDC5-D176-4C29-9337-CB37E0B72BA4}" srcOrd="3" destOrd="0" parTransId="{C0DE49B2-F5D3-48E0-AE23-18B65784D902}" sibTransId="{0D4C8FED-50F4-4C9C-80A2-2E9D5F821369}"/>
    <dgm:cxn modelId="{B8750455-81D4-44E5-B395-383F1441558A}" type="presOf" srcId="{51B7C836-5A27-4CC4-B609-612F019A44F4}" destId="{5A3783CF-BA55-4FAB-BAAD-CA15EDF1FC6E}" srcOrd="0" destOrd="0" presId="urn:microsoft.com/office/officeart/2005/8/layout/target3"/>
    <dgm:cxn modelId="{1FCF88BA-B511-4BAD-8861-3B2CC17780BF}" type="presOf" srcId="{51B7C836-5A27-4CC4-B609-612F019A44F4}" destId="{392DC47D-E15A-4778-8117-7949C9BA6F76}" srcOrd="1" destOrd="0" presId="urn:microsoft.com/office/officeart/2005/8/layout/target3"/>
    <dgm:cxn modelId="{FFF120B3-8DA3-4225-BA59-2B68B211D858}" type="presOf" srcId="{4CE4A709-0A41-461F-9537-002EB253AEE4}" destId="{5FB7FE64-F780-4C3C-ACC1-4526C6FA843C}" srcOrd="1" destOrd="0" presId="urn:microsoft.com/office/officeart/2005/8/layout/target3"/>
    <dgm:cxn modelId="{BB4E9BBE-9F98-41AE-811F-FF85FCEEB755}" type="presOf" srcId="{8C1DB99E-E8A6-4899-9D16-2CEBE14F0679}" destId="{4723D3DC-5510-46D6-8348-4E2E957B3771}" srcOrd="1" destOrd="0" presId="urn:microsoft.com/office/officeart/2005/8/layout/target3"/>
    <dgm:cxn modelId="{C1B3CA91-C5B3-4535-9EF9-6E0A3B95FB29}" srcId="{3C2273F1-8E79-4232-A5A3-86B3B689BFC3}" destId="{4CE4A709-0A41-461F-9537-002EB253AEE4}" srcOrd="1" destOrd="0" parTransId="{3408EA3C-C912-47FD-8D12-148CCE548A73}" sibTransId="{F88A3469-92C5-4DAA-B32B-5F2D963F8733}"/>
    <dgm:cxn modelId="{89FF650C-9D19-4414-B962-52DF7F057D80}" type="presOf" srcId="{3C2273F1-8E79-4232-A5A3-86B3B689BFC3}" destId="{1C6B0387-283A-45EF-B014-EAD9D074124E}" srcOrd="0" destOrd="0" presId="urn:microsoft.com/office/officeart/2005/8/layout/target3"/>
    <dgm:cxn modelId="{0BBBABEC-0BFF-4136-AE64-370404DAC98F}" type="presOf" srcId="{4CE4A709-0A41-461F-9537-002EB253AEE4}" destId="{73E4DCEC-E505-4BC6-B878-262BDD139EE8}" srcOrd="0" destOrd="0" presId="urn:microsoft.com/office/officeart/2005/8/layout/target3"/>
    <dgm:cxn modelId="{266AC8E8-D6C4-4DC7-934E-A14B4A739C5C}" type="presParOf" srcId="{1C6B0387-283A-45EF-B014-EAD9D074124E}" destId="{890CF709-BE55-4C38-9E81-93E754FC34AC}" srcOrd="0" destOrd="0" presId="urn:microsoft.com/office/officeart/2005/8/layout/target3"/>
    <dgm:cxn modelId="{D5F80854-559A-411E-85E9-B072E1A41930}" type="presParOf" srcId="{1C6B0387-283A-45EF-B014-EAD9D074124E}" destId="{3433C22F-4FF3-48A0-9AAF-4E4AF51F0EC7}" srcOrd="1" destOrd="0" presId="urn:microsoft.com/office/officeart/2005/8/layout/target3"/>
    <dgm:cxn modelId="{BF8FF3EC-D9E0-42C7-996D-CD6CF22EFC91}" type="presParOf" srcId="{1C6B0387-283A-45EF-B014-EAD9D074124E}" destId="{B336BF97-F628-4E6E-8C79-DAF7038F8FCD}" srcOrd="2" destOrd="0" presId="urn:microsoft.com/office/officeart/2005/8/layout/target3"/>
    <dgm:cxn modelId="{7A8D4C14-3272-4FD6-BBFA-4699DBC30D95}" type="presParOf" srcId="{1C6B0387-283A-45EF-B014-EAD9D074124E}" destId="{66C7C3FC-F4B5-4E9F-A1D6-DD72565AC4EF}" srcOrd="3" destOrd="0" presId="urn:microsoft.com/office/officeart/2005/8/layout/target3"/>
    <dgm:cxn modelId="{0730DF34-295B-4688-B105-B28B0A9D8DF6}" type="presParOf" srcId="{1C6B0387-283A-45EF-B014-EAD9D074124E}" destId="{281DD435-A0A3-4B50-9D22-42B7D7FED55D}" srcOrd="4" destOrd="0" presId="urn:microsoft.com/office/officeart/2005/8/layout/target3"/>
    <dgm:cxn modelId="{0540809B-D976-4618-BA14-D0637ADBBF11}" type="presParOf" srcId="{1C6B0387-283A-45EF-B014-EAD9D074124E}" destId="{73E4DCEC-E505-4BC6-B878-262BDD139EE8}" srcOrd="5" destOrd="0" presId="urn:microsoft.com/office/officeart/2005/8/layout/target3"/>
    <dgm:cxn modelId="{5420A68C-2491-4437-947D-451B951BFA9F}" type="presParOf" srcId="{1C6B0387-283A-45EF-B014-EAD9D074124E}" destId="{71EB9C0F-2126-49CA-B81B-7C41B299CF4A}" srcOrd="6" destOrd="0" presId="urn:microsoft.com/office/officeart/2005/8/layout/target3"/>
    <dgm:cxn modelId="{529D60B0-61B3-459D-AECF-B874DF995E6A}" type="presParOf" srcId="{1C6B0387-283A-45EF-B014-EAD9D074124E}" destId="{597B0543-5232-4941-9E2B-5530AE4DCEB4}" srcOrd="7" destOrd="0" presId="urn:microsoft.com/office/officeart/2005/8/layout/target3"/>
    <dgm:cxn modelId="{25EB6CA6-42C8-439D-A2AF-91C61F154BF4}" type="presParOf" srcId="{1C6B0387-283A-45EF-B014-EAD9D074124E}" destId="{5A3783CF-BA55-4FAB-BAAD-CA15EDF1FC6E}" srcOrd="8" destOrd="0" presId="urn:microsoft.com/office/officeart/2005/8/layout/target3"/>
    <dgm:cxn modelId="{722711A7-D639-47BE-BC21-535430B00A07}" type="presParOf" srcId="{1C6B0387-283A-45EF-B014-EAD9D074124E}" destId="{0EF0DEA0-349D-4005-A611-F377298C886B}" srcOrd="9" destOrd="0" presId="urn:microsoft.com/office/officeart/2005/8/layout/target3"/>
    <dgm:cxn modelId="{B95E30E7-301A-4F6A-9577-382FCB6DE563}" type="presParOf" srcId="{1C6B0387-283A-45EF-B014-EAD9D074124E}" destId="{EE178664-BF9A-4390-8292-B348F8F47177}" srcOrd="10" destOrd="0" presId="urn:microsoft.com/office/officeart/2005/8/layout/target3"/>
    <dgm:cxn modelId="{FACEE21F-82BA-4F1C-AC52-9873E795F9A7}" type="presParOf" srcId="{1C6B0387-283A-45EF-B014-EAD9D074124E}" destId="{274F8434-BC18-4FD1-96A5-3EE5B30756F0}" srcOrd="11" destOrd="0" presId="urn:microsoft.com/office/officeart/2005/8/layout/target3"/>
    <dgm:cxn modelId="{F1A1C28D-FFF9-4EFA-A554-16282F28F4BD}" type="presParOf" srcId="{1C6B0387-283A-45EF-B014-EAD9D074124E}" destId="{4723D3DC-5510-46D6-8348-4E2E957B3771}" srcOrd="12" destOrd="0" presId="urn:microsoft.com/office/officeart/2005/8/layout/target3"/>
    <dgm:cxn modelId="{0C349A8F-69FF-419D-BCFF-1276651B341A}" type="presParOf" srcId="{1C6B0387-283A-45EF-B014-EAD9D074124E}" destId="{5FB7FE64-F780-4C3C-ACC1-4526C6FA843C}" srcOrd="13" destOrd="0" presId="urn:microsoft.com/office/officeart/2005/8/layout/target3"/>
    <dgm:cxn modelId="{0F129D0A-81B0-486E-9603-BE9132293D27}" type="presParOf" srcId="{1C6B0387-283A-45EF-B014-EAD9D074124E}" destId="{392DC47D-E15A-4778-8117-7949C9BA6F76}" srcOrd="14" destOrd="0" presId="urn:microsoft.com/office/officeart/2005/8/layout/target3"/>
    <dgm:cxn modelId="{8509F9A1-CC44-49E1-B050-4C1A64E46B9E}" type="presParOf" srcId="{1C6B0387-283A-45EF-B014-EAD9D074124E}" destId="{5C0299A4-A9D8-4BE9-BA21-9D53A691F6B0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55CF91A-EE83-48BB-92DE-81304FE9B4DB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4355094-5C17-4614-BE63-221F4EF09194}">
      <dgm:prSet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rtl="0"/>
          <a:r>
            <a:rPr lang="en-GB" b="1" i="1" dirty="0" smtClean="0"/>
            <a:t>Risk of SGBV is reduced and quality    of response improved.</a:t>
          </a:r>
          <a:endParaRPr lang="en-US" dirty="0"/>
        </a:p>
      </dgm:t>
    </dgm:pt>
    <dgm:pt modelId="{39848896-34A5-47A9-A0AB-E8D17A69B99B}" type="parTrans" cxnId="{9BD96F77-8F01-4BE1-8D7C-B2CEBEE035EC}">
      <dgm:prSet/>
      <dgm:spPr/>
      <dgm:t>
        <a:bodyPr/>
        <a:lstStyle/>
        <a:p>
          <a:endParaRPr lang="en-US"/>
        </a:p>
      </dgm:t>
    </dgm:pt>
    <dgm:pt modelId="{594EF348-36A5-4F60-BCD1-B736B7E5C6BF}" type="sibTrans" cxnId="{9BD96F77-8F01-4BE1-8D7C-B2CEBEE035EC}">
      <dgm:prSet/>
      <dgm:spPr/>
      <dgm:t>
        <a:bodyPr/>
        <a:lstStyle/>
        <a:p>
          <a:endParaRPr lang="en-US"/>
        </a:p>
      </dgm:t>
    </dgm:pt>
    <dgm:pt modelId="{3D023A28-F774-4002-978E-49EDCFA2DC58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pPr rtl="0"/>
          <a:r>
            <a:rPr lang="en-GB" b="1" i="1" dirty="0" smtClean="0"/>
            <a:t>Services for persons with specific needs strengthened.</a:t>
          </a:r>
          <a:endParaRPr lang="en-US" dirty="0"/>
        </a:p>
      </dgm:t>
    </dgm:pt>
    <dgm:pt modelId="{C51D6961-542F-4EF4-8F80-F8FF05898F29}" type="parTrans" cxnId="{3D0DE3AB-63B6-41E4-A282-C6B2E6C140A6}">
      <dgm:prSet/>
      <dgm:spPr/>
      <dgm:t>
        <a:bodyPr/>
        <a:lstStyle/>
        <a:p>
          <a:endParaRPr lang="en-US"/>
        </a:p>
      </dgm:t>
    </dgm:pt>
    <dgm:pt modelId="{09BDAE99-529B-4F99-A513-7E5DFD2DD146}" type="sibTrans" cxnId="{3D0DE3AB-63B6-41E4-A282-C6B2E6C140A6}">
      <dgm:prSet/>
      <dgm:spPr/>
      <dgm:t>
        <a:bodyPr/>
        <a:lstStyle/>
        <a:p>
          <a:endParaRPr lang="en-US"/>
        </a:p>
      </dgm:t>
    </dgm:pt>
    <dgm:pt modelId="{372E5C55-AC13-4611-AF6A-BC8C26613C4C}" type="pres">
      <dgm:prSet presAssocID="{155CF91A-EE83-48BB-92DE-81304FE9B4D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C04311F-8106-445C-B471-2505F604D5C2}" type="pres">
      <dgm:prSet presAssocID="{54355094-5C17-4614-BE63-221F4EF09194}" presName="arrow" presStyleLbl="node1" presStyleIdx="0" presStyleCnt="2" custScaleY="82554" custRadScaleRad="143318" custRadScaleInc="-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344E02-14D7-4FB9-8E22-089A0ED7BD27}" type="pres">
      <dgm:prSet presAssocID="{3D023A28-F774-4002-978E-49EDCFA2DC58}" presName="arrow" presStyleLbl="node1" presStyleIdx="1" presStyleCnt="2" custScaleY="93966" custRadScaleRad="132547" custRadScaleInc="9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4B69544-D5EF-4B72-96FF-23B08488C18E}" type="presOf" srcId="{54355094-5C17-4614-BE63-221F4EF09194}" destId="{8C04311F-8106-445C-B471-2505F604D5C2}" srcOrd="0" destOrd="0" presId="urn:microsoft.com/office/officeart/2005/8/layout/arrow5"/>
    <dgm:cxn modelId="{F8063AD4-30B6-4906-9AB5-5230902F9C38}" type="presOf" srcId="{155CF91A-EE83-48BB-92DE-81304FE9B4DB}" destId="{372E5C55-AC13-4611-AF6A-BC8C26613C4C}" srcOrd="0" destOrd="0" presId="urn:microsoft.com/office/officeart/2005/8/layout/arrow5"/>
    <dgm:cxn modelId="{9BD96F77-8F01-4BE1-8D7C-B2CEBEE035EC}" srcId="{155CF91A-EE83-48BB-92DE-81304FE9B4DB}" destId="{54355094-5C17-4614-BE63-221F4EF09194}" srcOrd="0" destOrd="0" parTransId="{39848896-34A5-47A9-A0AB-E8D17A69B99B}" sibTransId="{594EF348-36A5-4F60-BCD1-B736B7E5C6BF}"/>
    <dgm:cxn modelId="{3D0DE3AB-63B6-41E4-A282-C6B2E6C140A6}" srcId="{155CF91A-EE83-48BB-92DE-81304FE9B4DB}" destId="{3D023A28-F774-4002-978E-49EDCFA2DC58}" srcOrd="1" destOrd="0" parTransId="{C51D6961-542F-4EF4-8F80-F8FF05898F29}" sibTransId="{09BDAE99-529B-4F99-A513-7E5DFD2DD146}"/>
    <dgm:cxn modelId="{539C3420-D83D-479B-B767-B66DF636842D}" type="presOf" srcId="{3D023A28-F774-4002-978E-49EDCFA2DC58}" destId="{C6344E02-14D7-4FB9-8E22-089A0ED7BD27}" srcOrd="0" destOrd="0" presId="urn:microsoft.com/office/officeart/2005/8/layout/arrow5"/>
    <dgm:cxn modelId="{8DF574BF-E123-4346-AA0F-F62FA439CEA9}" type="presParOf" srcId="{372E5C55-AC13-4611-AF6A-BC8C26613C4C}" destId="{8C04311F-8106-445C-B471-2505F604D5C2}" srcOrd="0" destOrd="0" presId="urn:microsoft.com/office/officeart/2005/8/layout/arrow5"/>
    <dgm:cxn modelId="{17363689-240D-4088-9946-580819FB2B24}" type="presParOf" srcId="{372E5C55-AC13-4611-AF6A-BC8C26613C4C}" destId="{C6344E02-14D7-4FB9-8E22-089A0ED7BD27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4A4B59C-88EF-4DC0-B7EB-00496876CB2F}" type="doc">
      <dgm:prSet loTypeId="urn:microsoft.com/office/officeart/2005/8/layout/pyramid2" loCatId="pyramid" qsTypeId="urn:microsoft.com/office/officeart/2005/8/quickstyle/simple1" qsCatId="simple" csTypeId="urn:microsoft.com/office/officeart/2005/8/colors/accent2_5" csCatId="accent2" phldr="1"/>
      <dgm:spPr/>
    </dgm:pt>
    <dgm:pt modelId="{8DE5F024-85E7-4B07-A6D6-A28B8D010356}">
      <dgm:prSet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en-GB" b="1" i="1" dirty="0" smtClean="0"/>
            <a:t>Advocacy, awareness raising &amp; capacity building of key stake holders</a:t>
          </a:r>
          <a:endParaRPr lang="en-US" b="1" i="1" dirty="0"/>
        </a:p>
      </dgm:t>
    </dgm:pt>
    <dgm:pt modelId="{1B3791B8-543C-429B-845C-083488BF24B0}" type="parTrans" cxnId="{C992B35E-2E9D-421D-BFF8-D5C2BA703B7B}">
      <dgm:prSet/>
      <dgm:spPr/>
      <dgm:t>
        <a:bodyPr/>
        <a:lstStyle/>
        <a:p>
          <a:endParaRPr lang="en-US"/>
        </a:p>
      </dgm:t>
    </dgm:pt>
    <dgm:pt modelId="{1EABDF35-62F4-4D20-A940-1007039A228C}" type="sibTrans" cxnId="{C992B35E-2E9D-421D-BFF8-D5C2BA703B7B}">
      <dgm:prSet/>
      <dgm:spPr/>
      <dgm:t>
        <a:bodyPr/>
        <a:lstStyle/>
        <a:p>
          <a:endParaRPr lang="en-US"/>
        </a:p>
      </dgm:t>
    </dgm:pt>
    <dgm:pt modelId="{8FD2A6E3-A50D-459B-A7CF-5B702E120ADB}">
      <dgm:prSet/>
      <dgm:spPr/>
      <dgm:t>
        <a:bodyPr/>
        <a:lstStyle/>
        <a:p>
          <a:r>
            <a:rPr lang="en-GB" b="1" i="1" dirty="0" smtClean="0"/>
            <a:t>Monitoring, identification and reporting of protection cases.</a:t>
          </a:r>
          <a:endParaRPr lang="en-US" b="1" i="1" dirty="0"/>
        </a:p>
      </dgm:t>
    </dgm:pt>
    <dgm:pt modelId="{71140F5C-7E55-4052-AB2F-E0CD129F5C66}" type="parTrans" cxnId="{BB6E7732-CC34-42F6-A82D-0C2B4520654A}">
      <dgm:prSet/>
      <dgm:spPr/>
      <dgm:t>
        <a:bodyPr/>
        <a:lstStyle/>
        <a:p>
          <a:endParaRPr lang="en-US"/>
        </a:p>
      </dgm:t>
    </dgm:pt>
    <dgm:pt modelId="{E6F10D80-C40C-4E78-A4D9-AC7B3ECB3DF7}" type="sibTrans" cxnId="{BB6E7732-CC34-42F6-A82D-0C2B4520654A}">
      <dgm:prSet/>
      <dgm:spPr/>
      <dgm:t>
        <a:bodyPr/>
        <a:lstStyle/>
        <a:p>
          <a:endParaRPr lang="en-US"/>
        </a:p>
      </dgm:t>
    </dgm:pt>
    <dgm:pt modelId="{FAE02C92-8E04-4536-B8B7-6D0A6B1256F6}">
      <dgm:prSet/>
      <dgm:spPr/>
      <dgm:t>
        <a:bodyPr/>
        <a:lstStyle/>
        <a:p>
          <a:r>
            <a:rPr lang="en-GB" b="1" i="1" dirty="0" smtClean="0"/>
            <a:t>Strengthening of referral system and facilitation of survivors of SGBV, violence and protection issues through referral system.    </a:t>
          </a:r>
          <a:endParaRPr lang="en-US" b="1" i="1" dirty="0" smtClean="0"/>
        </a:p>
      </dgm:t>
    </dgm:pt>
    <dgm:pt modelId="{D3A65077-EED4-4208-BFB6-3038AF39EEA3}" type="parTrans" cxnId="{EC49AF8C-C5D3-49BC-BFF1-1CF35FFEBBA8}">
      <dgm:prSet/>
      <dgm:spPr/>
      <dgm:t>
        <a:bodyPr/>
        <a:lstStyle/>
        <a:p>
          <a:endParaRPr lang="en-US"/>
        </a:p>
      </dgm:t>
    </dgm:pt>
    <dgm:pt modelId="{7A592AE3-08E5-494C-98ED-D05AFBBC2E7B}" type="sibTrans" cxnId="{EC49AF8C-C5D3-49BC-BFF1-1CF35FFEBBA8}">
      <dgm:prSet/>
      <dgm:spPr/>
      <dgm:t>
        <a:bodyPr/>
        <a:lstStyle/>
        <a:p>
          <a:endParaRPr lang="en-US"/>
        </a:p>
      </dgm:t>
    </dgm:pt>
    <dgm:pt modelId="{37550279-25D3-4930-B91E-8D87D703A35D}">
      <dgm:prSet/>
      <dgm:spPr/>
      <dgm:t>
        <a:bodyPr/>
        <a:lstStyle/>
        <a:p>
          <a:r>
            <a:rPr lang="en-GB" b="1" i="1" dirty="0" smtClean="0"/>
            <a:t>Data management of protection cases.</a:t>
          </a:r>
          <a:endParaRPr lang="en-US" b="1" i="1" dirty="0" smtClean="0"/>
        </a:p>
      </dgm:t>
    </dgm:pt>
    <dgm:pt modelId="{C3A2C135-39D1-415D-9B9B-CD7DAF63E2A2}" type="parTrans" cxnId="{E1E237A6-1A6A-4A2B-A5E0-02530FAA2FA1}">
      <dgm:prSet/>
      <dgm:spPr/>
      <dgm:t>
        <a:bodyPr/>
        <a:lstStyle/>
        <a:p>
          <a:endParaRPr lang="en-US"/>
        </a:p>
      </dgm:t>
    </dgm:pt>
    <dgm:pt modelId="{3496C5A7-D5FC-44CE-AB04-D3A10010C8F9}" type="sibTrans" cxnId="{E1E237A6-1A6A-4A2B-A5E0-02530FAA2FA1}">
      <dgm:prSet/>
      <dgm:spPr/>
      <dgm:t>
        <a:bodyPr/>
        <a:lstStyle/>
        <a:p>
          <a:endParaRPr lang="en-US"/>
        </a:p>
      </dgm:t>
    </dgm:pt>
    <dgm:pt modelId="{7F4F3049-FE26-4486-BBEA-0ACB2C5B0EA0}" type="pres">
      <dgm:prSet presAssocID="{74A4B59C-88EF-4DC0-B7EB-00496876CB2F}" presName="compositeShape" presStyleCnt="0">
        <dgm:presLayoutVars>
          <dgm:dir/>
          <dgm:resizeHandles/>
        </dgm:presLayoutVars>
      </dgm:prSet>
      <dgm:spPr/>
    </dgm:pt>
    <dgm:pt modelId="{757E65E8-3BAB-4412-85B0-6BA1DBE97C3D}" type="pres">
      <dgm:prSet presAssocID="{74A4B59C-88EF-4DC0-B7EB-00496876CB2F}" presName="pyramid" presStyleLbl="node1" presStyleIdx="0" presStyleCnt="1" custScaleX="89302" custScaleY="100000" custLinFactNeighborX="-9376" custLinFactNeighborY="1538"/>
      <dgm:spPr>
        <a:prstGeom prst="halfFrame">
          <a:avLst/>
        </a:prstGeom>
        <a:solidFill>
          <a:schemeClr val="accent3">
            <a:lumMod val="60000"/>
            <a:lumOff val="40000"/>
            <a:alpha val="90000"/>
          </a:schemeClr>
        </a:solidFill>
      </dgm:spPr>
    </dgm:pt>
    <dgm:pt modelId="{FC9C540D-93B9-4729-B928-E9551EC2148F}" type="pres">
      <dgm:prSet presAssocID="{74A4B59C-88EF-4DC0-B7EB-00496876CB2F}" presName="theList" presStyleCnt="0"/>
      <dgm:spPr/>
    </dgm:pt>
    <dgm:pt modelId="{8B8E71DE-0FEA-4D0E-81EE-5D70125BC273}" type="pres">
      <dgm:prSet presAssocID="{8DE5F024-85E7-4B07-A6D6-A28B8D010356}" presName="aNode" presStyleLbl="fgAcc1" presStyleIdx="0" presStyleCnt="4" custScaleX="127956" custLinFactY="-539" custLinFactNeighborX="53937" custLinFactNeighborY="-100000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n-US"/>
        </a:p>
      </dgm:t>
    </dgm:pt>
    <dgm:pt modelId="{1F5914DE-BE92-42C8-A5B9-0362E0C77AFA}" type="pres">
      <dgm:prSet presAssocID="{8DE5F024-85E7-4B07-A6D6-A28B8D010356}" presName="aSpace" presStyleCnt="0"/>
      <dgm:spPr/>
    </dgm:pt>
    <dgm:pt modelId="{D8B51B33-0778-4103-AFCB-2356C612A7C5}" type="pres">
      <dgm:prSet presAssocID="{8FD2A6E3-A50D-459B-A7CF-5B702E120ADB}" presName="aNode" presStyleLbl="fgAcc1" presStyleIdx="1" presStyleCnt="4" custScaleX="155119" custLinFactNeighborX="26223" custLinFactNeighborY="-34844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n-US"/>
        </a:p>
      </dgm:t>
    </dgm:pt>
    <dgm:pt modelId="{97ADB89B-931A-4A00-942B-D3F44001E710}" type="pres">
      <dgm:prSet presAssocID="{8FD2A6E3-A50D-459B-A7CF-5B702E120ADB}" presName="aSpace" presStyleCnt="0"/>
      <dgm:spPr/>
    </dgm:pt>
    <dgm:pt modelId="{E957148F-2E57-410C-B4B9-4593430F8728}" type="pres">
      <dgm:prSet presAssocID="{FAE02C92-8E04-4536-B8B7-6D0A6B1256F6}" presName="aNode" presStyleLbl="fgAcc1" presStyleIdx="2" presStyleCnt="4" custScaleX="206690" custLinFactY="9140" custLinFactNeighborX="12830" custLinFactNeighborY="100000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n-US"/>
        </a:p>
      </dgm:t>
    </dgm:pt>
    <dgm:pt modelId="{03AE13C0-8631-45C1-ABA1-425E666405DD}" type="pres">
      <dgm:prSet presAssocID="{FAE02C92-8E04-4536-B8B7-6D0A6B1256F6}" presName="aSpace" presStyleCnt="0"/>
      <dgm:spPr/>
    </dgm:pt>
    <dgm:pt modelId="{5F8E760B-4C96-4A80-BBEB-38412F40FC32}" type="pres">
      <dgm:prSet presAssocID="{37550279-25D3-4930-B91E-8D87D703A35D}" presName="aNode" presStyleLbl="fgAcc1" presStyleIdx="3" presStyleCnt="4" custScaleX="149562" custLinFactY="52447" custLinFactNeighborX="-37035" custLinFactNeighborY="100000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n-US"/>
        </a:p>
      </dgm:t>
    </dgm:pt>
    <dgm:pt modelId="{176C8480-9938-4150-BB2F-7358B284412F}" type="pres">
      <dgm:prSet presAssocID="{37550279-25D3-4930-B91E-8D87D703A35D}" presName="aSpace" presStyleCnt="0"/>
      <dgm:spPr/>
    </dgm:pt>
  </dgm:ptLst>
  <dgm:cxnLst>
    <dgm:cxn modelId="{BB6E7732-CC34-42F6-A82D-0C2B4520654A}" srcId="{74A4B59C-88EF-4DC0-B7EB-00496876CB2F}" destId="{8FD2A6E3-A50D-459B-A7CF-5B702E120ADB}" srcOrd="1" destOrd="0" parTransId="{71140F5C-7E55-4052-AB2F-E0CD129F5C66}" sibTransId="{E6F10D80-C40C-4E78-A4D9-AC7B3ECB3DF7}"/>
    <dgm:cxn modelId="{01EDC7B7-F859-48FB-91F8-378DC00B96C7}" type="presOf" srcId="{8DE5F024-85E7-4B07-A6D6-A28B8D010356}" destId="{8B8E71DE-0FEA-4D0E-81EE-5D70125BC273}" srcOrd="0" destOrd="0" presId="urn:microsoft.com/office/officeart/2005/8/layout/pyramid2"/>
    <dgm:cxn modelId="{E1E237A6-1A6A-4A2B-A5E0-02530FAA2FA1}" srcId="{74A4B59C-88EF-4DC0-B7EB-00496876CB2F}" destId="{37550279-25D3-4930-B91E-8D87D703A35D}" srcOrd="3" destOrd="0" parTransId="{C3A2C135-39D1-415D-9B9B-CD7DAF63E2A2}" sibTransId="{3496C5A7-D5FC-44CE-AB04-D3A10010C8F9}"/>
    <dgm:cxn modelId="{7F3F00BB-8207-4F7B-881F-4CD78275BBE2}" type="presOf" srcId="{37550279-25D3-4930-B91E-8D87D703A35D}" destId="{5F8E760B-4C96-4A80-BBEB-38412F40FC32}" srcOrd="0" destOrd="0" presId="urn:microsoft.com/office/officeart/2005/8/layout/pyramid2"/>
    <dgm:cxn modelId="{EC49AF8C-C5D3-49BC-BFF1-1CF35FFEBBA8}" srcId="{74A4B59C-88EF-4DC0-B7EB-00496876CB2F}" destId="{FAE02C92-8E04-4536-B8B7-6D0A6B1256F6}" srcOrd="2" destOrd="0" parTransId="{D3A65077-EED4-4208-BFB6-3038AF39EEA3}" sibTransId="{7A592AE3-08E5-494C-98ED-D05AFBBC2E7B}"/>
    <dgm:cxn modelId="{CB4B966D-E9C1-4E00-9D85-83A341D7CC09}" type="presOf" srcId="{8FD2A6E3-A50D-459B-A7CF-5B702E120ADB}" destId="{D8B51B33-0778-4103-AFCB-2356C612A7C5}" srcOrd="0" destOrd="0" presId="urn:microsoft.com/office/officeart/2005/8/layout/pyramid2"/>
    <dgm:cxn modelId="{5354D99B-8C5F-486A-81E4-36A995129333}" type="presOf" srcId="{FAE02C92-8E04-4536-B8B7-6D0A6B1256F6}" destId="{E957148F-2E57-410C-B4B9-4593430F8728}" srcOrd="0" destOrd="0" presId="urn:microsoft.com/office/officeart/2005/8/layout/pyramid2"/>
    <dgm:cxn modelId="{4FDE5F40-209D-43A0-9172-2DEC49C4793B}" type="presOf" srcId="{74A4B59C-88EF-4DC0-B7EB-00496876CB2F}" destId="{7F4F3049-FE26-4486-BBEA-0ACB2C5B0EA0}" srcOrd="0" destOrd="0" presId="urn:microsoft.com/office/officeart/2005/8/layout/pyramid2"/>
    <dgm:cxn modelId="{C992B35E-2E9D-421D-BFF8-D5C2BA703B7B}" srcId="{74A4B59C-88EF-4DC0-B7EB-00496876CB2F}" destId="{8DE5F024-85E7-4B07-A6D6-A28B8D010356}" srcOrd="0" destOrd="0" parTransId="{1B3791B8-543C-429B-845C-083488BF24B0}" sibTransId="{1EABDF35-62F4-4D20-A940-1007039A228C}"/>
    <dgm:cxn modelId="{19F24BFC-2E31-41DE-9F21-080BBDB956F9}" type="presParOf" srcId="{7F4F3049-FE26-4486-BBEA-0ACB2C5B0EA0}" destId="{757E65E8-3BAB-4412-85B0-6BA1DBE97C3D}" srcOrd="0" destOrd="0" presId="urn:microsoft.com/office/officeart/2005/8/layout/pyramid2"/>
    <dgm:cxn modelId="{83D692B5-C66D-4D33-B717-C0B953551A36}" type="presParOf" srcId="{7F4F3049-FE26-4486-BBEA-0ACB2C5B0EA0}" destId="{FC9C540D-93B9-4729-B928-E9551EC2148F}" srcOrd="1" destOrd="0" presId="urn:microsoft.com/office/officeart/2005/8/layout/pyramid2"/>
    <dgm:cxn modelId="{837A612D-0238-45EC-9C1B-FC8900A7C5A8}" type="presParOf" srcId="{FC9C540D-93B9-4729-B928-E9551EC2148F}" destId="{8B8E71DE-0FEA-4D0E-81EE-5D70125BC273}" srcOrd="0" destOrd="0" presId="urn:microsoft.com/office/officeart/2005/8/layout/pyramid2"/>
    <dgm:cxn modelId="{B32AFD8C-3DC8-48E7-9093-C7AC45FDAE0D}" type="presParOf" srcId="{FC9C540D-93B9-4729-B928-E9551EC2148F}" destId="{1F5914DE-BE92-42C8-A5B9-0362E0C77AFA}" srcOrd="1" destOrd="0" presId="urn:microsoft.com/office/officeart/2005/8/layout/pyramid2"/>
    <dgm:cxn modelId="{8EE26D16-04D1-4779-B4BE-045A3D9CFAF4}" type="presParOf" srcId="{FC9C540D-93B9-4729-B928-E9551EC2148F}" destId="{D8B51B33-0778-4103-AFCB-2356C612A7C5}" srcOrd="2" destOrd="0" presId="urn:microsoft.com/office/officeart/2005/8/layout/pyramid2"/>
    <dgm:cxn modelId="{F2772191-8B84-4827-8201-334FA1493B5F}" type="presParOf" srcId="{FC9C540D-93B9-4729-B928-E9551EC2148F}" destId="{97ADB89B-931A-4A00-942B-D3F44001E710}" srcOrd="3" destOrd="0" presId="urn:microsoft.com/office/officeart/2005/8/layout/pyramid2"/>
    <dgm:cxn modelId="{6237F9F5-AE73-4183-95CB-A9E92CDF277B}" type="presParOf" srcId="{FC9C540D-93B9-4729-B928-E9551EC2148F}" destId="{E957148F-2E57-410C-B4B9-4593430F8728}" srcOrd="4" destOrd="0" presId="urn:microsoft.com/office/officeart/2005/8/layout/pyramid2"/>
    <dgm:cxn modelId="{7E1BED1E-157D-4171-ACAC-1291344A355A}" type="presParOf" srcId="{FC9C540D-93B9-4729-B928-E9551EC2148F}" destId="{03AE13C0-8631-45C1-ABA1-425E666405DD}" srcOrd="5" destOrd="0" presId="urn:microsoft.com/office/officeart/2005/8/layout/pyramid2"/>
    <dgm:cxn modelId="{361291AE-A71A-442E-A6CA-95EBB8EE7ECE}" type="presParOf" srcId="{FC9C540D-93B9-4729-B928-E9551EC2148F}" destId="{5F8E760B-4C96-4A80-BBEB-38412F40FC32}" srcOrd="6" destOrd="0" presId="urn:microsoft.com/office/officeart/2005/8/layout/pyramid2"/>
    <dgm:cxn modelId="{F60DB6B3-FC23-482D-A087-1765C87D15F2}" type="presParOf" srcId="{FC9C540D-93B9-4729-B928-E9551EC2148F}" destId="{176C8480-9938-4150-BB2F-7358B284412F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4A93BC3-6FD1-4378-A532-176ACC1928B8}" type="doc">
      <dgm:prSet loTypeId="urn:microsoft.com/office/officeart/2005/8/layout/chevron2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D54A044-EC54-4552-B708-4DFB5D16D452}">
      <dgm:prSet phldrT="[Text]"/>
      <dgm:spPr/>
      <dgm:t>
        <a:bodyPr/>
        <a:lstStyle/>
        <a:p>
          <a:r>
            <a:rPr lang="en-US" b="1" i="1" dirty="0" smtClean="0"/>
            <a:t>Challenges </a:t>
          </a:r>
          <a:endParaRPr lang="en-US" b="1" i="1" dirty="0"/>
        </a:p>
      </dgm:t>
    </dgm:pt>
    <dgm:pt modelId="{3442AAA7-BB9F-4E6B-BF9B-FD500D14E546}" type="parTrans" cxnId="{280A924D-CB3C-4BA5-B43D-3DBC7809F27D}">
      <dgm:prSet/>
      <dgm:spPr/>
      <dgm:t>
        <a:bodyPr/>
        <a:lstStyle/>
        <a:p>
          <a:endParaRPr lang="en-US"/>
        </a:p>
      </dgm:t>
    </dgm:pt>
    <dgm:pt modelId="{347865A0-3226-4C73-BDA7-651F26764C82}" type="sibTrans" cxnId="{280A924D-CB3C-4BA5-B43D-3DBC7809F27D}">
      <dgm:prSet/>
      <dgm:spPr/>
      <dgm:t>
        <a:bodyPr/>
        <a:lstStyle/>
        <a:p>
          <a:endParaRPr lang="en-US"/>
        </a:p>
      </dgm:t>
    </dgm:pt>
    <dgm:pt modelId="{D8F50009-33C1-4D45-8D1F-1E57E5740DE1}">
      <dgm:prSet phldrT="[Text]"/>
      <dgm:spPr/>
      <dgm:t>
        <a:bodyPr/>
        <a:lstStyle/>
        <a:p>
          <a:r>
            <a:rPr lang="en-US" b="1" i="1" dirty="0" smtClean="0"/>
            <a:t>Lengthy procedures of resettlement.</a:t>
          </a:r>
        </a:p>
      </dgm:t>
    </dgm:pt>
    <dgm:pt modelId="{3FE184EB-3ED3-46A5-9C39-0E0A1266AE66}" type="parTrans" cxnId="{DF516775-51FB-4CF7-B314-DA8B0C58120D}">
      <dgm:prSet/>
      <dgm:spPr/>
      <dgm:t>
        <a:bodyPr/>
        <a:lstStyle/>
        <a:p>
          <a:endParaRPr lang="en-US"/>
        </a:p>
      </dgm:t>
    </dgm:pt>
    <dgm:pt modelId="{81504E23-D581-41CD-B8BF-E1FC05698904}" type="sibTrans" cxnId="{DF516775-51FB-4CF7-B314-DA8B0C58120D}">
      <dgm:prSet/>
      <dgm:spPr/>
      <dgm:t>
        <a:bodyPr/>
        <a:lstStyle/>
        <a:p>
          <a:endParaRPr lang="en-US"/>
        </a:p>
      </dgm:t>
    </dgm:pt>
    <dgm:pt modelId="{209D5292-C39D-4BFE-9C85-EC3882B6C07A}">
      <dgm:prSet phldrT="[Text]"/>
      <dgm:spPr/>
      <dgm:t>
        <a:bodyPr/>
        <a:lstStyle/>
        <a:p>
          <a:r>
            <a:rPr lang="en-US" b="1" i="1" dirty="0" smtClean="0"/>
            <a:t>Challenges </a:t>
          </a:r>
        </a:p>
      </dgm:t>
    </dgm:pt>
    <dgm:pt modelId="{5C74EF2B-65D1-405B-A6CC-C0A9D726B94D}" type="parTrans" cxnId="{4C4ADA97-1BA3-4A73-8120-E932A789C4FF}">
      <dgm:prSet/>
      <dgm:spPr/>
      <dgm:t>
        <a:bodyPr/>
        <a:lstStyle/>
        <a:p>
          <a:endParaRPr lang="en-US"/>
        </a:p>
      </dgm:t>
    </dgm:pt>
    <dgm:pt modelId="{17C04D44-054F-4CC8-AE8A-F527285FFE8A}" type="sibTrans" cxnId="{4C4ADA97-1BA3-4A73-8120-E932A789C4FF}">
      <dgm:prSet/>
      <dgm:spPr/>
      <dgm:t>
        <a:bodyPr/>
        <a:lstStyle/>
        <a:p>
          <a:endParaRPr lang="en-US"/>
        </a:p>
      </dgm:t>
    </dgm:pt>
    <dgm:pt modelId="{B3D049BF-18D0-4388-A0D9-B102742AA613}">
      <dgm:prSet phldrT="[Text]"/>
      <dgm:spPr/>
      <dgm:t>
        <a:bodyPr/>
        <a:lstStyle/>
        <a:p>
          <a:pPr algn="just"/>
          <a:r>
            <a:rPr lang="en-US" b="1" i="1" dirty="0" smtClean="0"/>
            <a:t>Lack of knowledge about resettlement procedures and time of process which sometimes create feeling of hopelessness in survivors. </a:t>
          </a:r>
          <a:endParaRPr lang="en-US" b="1" i="1" dirty="0"/>
        </a:p>
      </dgm:t>
    </dgm:pt>
    <dgm:pt modelId="{86679A0D-F5AB-435C-8AD4-29F672ACD0DF}" type="parTrans" cxnId="{7C005EAA-6751-4FF3-AA53-4A4BEAD3DC51}">
      <dgm:prSet/>
      <dgm:spPr/>
      <dgm:t>
        <a:bodyPr/>
        <a:lstStyle/>
        <a:p>
          <a:endParaRPr lang="en-US"/>
        </a:p>
      </dgm:t>
    </dgm:pt>
    <dgm:pt modelId="{F421FF5A-7232-4756-BB05-1C038C7F8825}" type="sibTrans" cxnId="{7C005EAA-6751-4FF3-AA53-4A4BEAD3DC51}">
      <dgm:prSet/>
      <dgm:spPr/>
      <dgm:t>
        <a:bodyPr/>
        <a:lstStyle/>
        <a:p>
          <a:endParaRPr lang="en-US"/>
        </a:p>
      </dgm:t>
    </dgm:pt>
    <dgm:pt modelId="{E3925A6B-D07B-41AE-A011-25D54C92EE6F}">
      <dgm:prSet/>
      <dgm:spPr/>
      <dgm:t>
        <a:bodyPr/>
        <a:lstStyle/>
        <a:p>
          <a:r>
            <a:rPr lang="en-US" b="1" i="1" dirty="0" smtClean="0"/>
            <a:t>Challenges </a:t>
          </a:r>
          <a:endParaRPr lang="en-US" b="1" i="1" dirty="0"/>
        </a:p>
      </dgm:t>
    </dgm:pt>
    <dgm:pt modelId="{4847CC25-46EC-43CA-8F1C-56CF4F7C040D}" type="parTrans" cxnId="{FD518AB5-532D-477F-812A-E5D0F4B8C463}">
      <dgm:prSet/>
      <dgm:spPr/>
      <dgm:t>
        <a:bodyPr/>
        <a:lstStyle/>
        <a:p>
          <a:endParaRPr lang="en-US"/>
        </a:p>
      </dgm:t>
    </dgm:pt>
    <dgm:pt modelId="{40FB2E58-F103-45F3-B415-CB46D32759D5}" type="sibTrans" cxnId="{FD518AB5-532D-477F-812A-E5D0F4B8C463}">
      <dgm:prSet/>
      <dgm:spPr/>
      <dgm:t>
        <a:bodyPr/>
        <a:lstStyle/>
        <a:p>
          <a:endParaRPr lang="en-US"/>
        </a:p>
      </dgm:t>
    </dgm:pt>
    <dgm:pt modelId="{453722AB-7BF6-40CD-8118-7EDFE55E39AA}">
      <dgm:prSet/>
      <dgm:spPr/>
      <dgm:t>
        <a:bodyPr/>
        <a:lstStyle/>
        <a:p>
          <a:r>
            <a:rPr lang="en-US" b="1" i="1" dirty="0" smtClean="0"/>
            <a:t>Fake &amp; dummy cases to avail resettlement opportunity.</a:t>
          </a:r>
          <a:endParaRPr lang="en-US" dirty="0"/>
        </a:p>
      </dgm:t>
    </dgm:pt>
    <dgm:pt modelId="{151430E8-F6B5-4FA8-84E1-6629D899BFD0}" type="parTrans" cxnId="{AD16EDE5-2E42-48F4-82D4-2B389CE43808}">
      <dgm:prSet/>
      <dgm:spPr/>
      <dgm:t>
        <a:bodyPr/>
        <a:lstStyle/>
        <a:p>
          <a:endParaRPr lang="en-US"/>
        </a:p>
      </dgm:t>
    </dgm:pt>
    <dgm:pt modelId="{721FBD98-A3C8-49B4-B9E5-239534C578CE}" type="sibTrans" cxnId="{AD16EDE5-2E42-48F4-82D4-2B389CE43808}">
      <dgm:prSet/>
      <dgm:spPr/>
      <dgm:t>
        <a:bodyPr/>
        <a:lstStyle/>
        <a:p>
          <a:endParaRPr lang="en-US"/>
        </a:p>
      </dgm:t>
    </dgm:pt>
    <dgm:pt modelId="{7CA823D4-4896-4E6E-9F78-A212D1DAF20E}" type="pres">
      <dgm:prSet presAssocID="{E4A93BC3-6FD1-4378-A532-176ACC1928B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02AD448-C77A-4390-9681-B2F2950C7BDA}" type="pres">
      <dgm:prSet presAssocID="{8D54A044-EC54-4552-B708-4DFB5D16D452}" presName="composite" presStyleCnt="0"/>
      <dgm:spPr/>
    </dgm:pt>
    <dgm:pt modelId="{98A3CBFE-CA4A-4D5E-B7FD-31E73D68199F}" type="pres">
      <dgm:prSet presAssocID="{8D54A044-EC54-4552-B708-4DFB5D16D452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E487E8-7F49-4ED0-BE35-76B6E335DF4F}" type="pres">
      <dgm:prSet presAssocID="{8D54A044-EC54-4552-B708-4DFB5D16D452}" presName="descendantText" presStyleLbl="alignAcc1" presStyleIdx="0" presStyleCnt="3" custScaleX="86331" custScaleY="123577" custLinFactNeighborX="0" custLinFactNeighborY="72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2D803C-8259-4809-8F24-0C348A9AABCB}" type="pres">
      <dgm:prSet presAssocID="{347865A0-3226-4C73-BDA7-651F26764C82}" presName="sp" presStyleCnt="0"/>
      <dgm:spPr/>
    </dgm:pt>
    <dgm:pt modelId="{C105AAEF-3CFF-4767-8314-B6514C70D79A}" type="pres">
      <dgm:prSet presAssocID="{209D5292-C39D-4BFE-9C85-EC3882B6C07A}" presName="composite" presStyleCnt="0"/>
      <dgm:spPr/>
    </dgm:pt>
    <dgm:pt modelId="{475BEC79-F4B3-4943-92BF-089D369504C2}" type="pres">
      <dgm:prSet presAssocID="{209D5292-C39D-4BFE-9C85-EC3882B6C07A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B9A1F8-1C5C-4ED8-B3E7-030084E3C4CC}" type="pres">
      <dgm:prSet presAssocID="{209D5292-C39D-4BFE-9C85-EC3882B6C07A}" presName="descendantText" presStyleLbl="alignAcc1" presStyleIdx="1" presStyleCnt="3" custScaleX="87739" custScaleY="1599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6C1BAE-3F40-4AB8-8A65-0D36D3E35F8C}" type="pres">
      <dgm:prSet presAssocID="{17C04D44-054F-4CC8-AE8A-F527285FFE8A}" presName="sp" presStyleCnt="0"/>
      <dgm:spPr/>
    </dgm:pt>
    <dgm:pt modelId="{5869D582-2546-40A5-A24E-C1996DA7C8D7}" type="pres">
      <dgm:prSet presAssocID="{E3925A6B-D07B-41AE-A011-25D54C92EE6F}" presName="composite" presStyleCnt="0"/>
      <dgm:spPr/>
    </dgm:pt>
    <dgm:pt modelId="{B79D8B8D-3FE8-4D3D-B9E4-DEC1DF61658C}" type="pres">
      <dgm:prSet presAssocID="{E3925A6B-D07B-41AE-A011-25D54C92EE6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88D2B7-947D-43AA-B49A-44760765CA4C}" type="pres">
      <dgm:prSet presAssocID="{E3925A6B-D07B-41AE-A011-25D54C92EE6F}" presName="descendantText" presStyleLbl="alignAcc1" presStyleIdx="2" presStyleCnt="3" custScaleX="90375" custScaleY="99276" custLinFactNeighborX="60" custLinFactNeighborY="139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C4ADA97-1BA3-4A73-8120-E932A789C4FF}" srcId="{E4A93BC3-6FD1-4378-A532-176ACC1928B8}" destId="{209D5292-C39D-4BFE-9C85-EC3882B6C07A}" srcOrd="1" destOrd="0" parTransId="{5C74EF2B-65D1-405B-A6CC-C0A9D726B94D}" sibTransId="{17C04D44-054F-4CC8-AE8A-F527285FFE8A}"/>
    <dgm:cxn modelId="{AD16EDE5-2E42-48F4-82D4-2B389CE43808}" srcId="{E3925A6B-D07B-41AE-A011-25D54C92EE6F}" destId="{453722AB-7BF6-40CD-8118-7EDFE55E39AA}" srcOrd="0" destOrd="0" parTransId="{151430E8-F6B5-4FA8-84E1-6629D899BFD0}" sibTransId="{721FBD98-A3C8-49B4-B9E5-239534C578CE}"/>
    <dgm:cxn modelId="{FD518AB5-532D-477F-812A-E5D0F4B8C463}" srcId="{E4A93BC3-6FD1-4378-A532-176ACC1928B8}" destId="{E3925A6B-D07B-41AE-A011-25D54C92EE6F}" srcOrd="2" destOrd="0" parTransId="{4847CC25-46EC-43CA-8F1C-56CF4F7C040D}" sibTransId="{40FB2E58-F103-45F3-B415-CB46D32759D5}"/>
    <dgm:cxn modelId="{F080CF1E-B738-46DB-9F96-AFEACF69B3C9}" type="presOf" srcId="{D8F50009-33C1-4D45-8D1F-1E57E5740DE1}" destId="{70E487E8-7F49-4ED0-BE35-76B6E335DF4F}" srcOrd="0" destOrd="0" presId="urn:microsoft.com/office/officeart/2005/8/layout/chevron2"/>
    <dgm:cxn modelId="{60AC6452-33C5-4107-AFEB-9754653E9F0A}" type="presOf" srcId="{E3925A6B-D07B-41AE-A011-25D54C92EE6F}" destId="{B79D8B8D-3FE8-4D3D-B9E4-DEC1DF61658C}" srcOrd="0" destOrd="0" presId="urn:microsoft.com/office/officeart/2005/8/layout/chevron2"/>
    <dgm:cxn modelId="{92796BBB-9D0A-446D-901A-B52A944159B9}" type="presOf" srcId="{8D54A044-EC54-4552-B708-4DFB5D16D452}" destId="{98A3CBFE-CA4A-4D5E-B7FD-31E73D68199F}" srcOrd="0" destOrd="0" presId="urn:microsoft.com/office/officeart/2005/8/layout/chevron2"/>
    <dgm:cxn modelId="{280A924D-CB3C-4BA5-B43D-3DBC7809F27D}" srcId="{E4A93BC3-6FD1-4378-A532-176ACC1928B8}" destId="{8D54A044-EC54-4552-B708-4DFB5D16D452}" srcOrd="0" destOrd="0" parTransId="{3442AAA7-BB9F-4E6B-BF9B-FD500D14E546}" sibTransId="{347865A0-3226-4C73-BDA7-651F26764C82}"/>
    <dgm:cxn modelId="{7C005EAA-6751-4FF3-AA53-4A4BEAD3DC51}" srcId="{209D5292-C39D-4BFE-9C85-EC3882B6C07A}" destId="{B3D049BF-18D0-4388-A0D9-B102742AA613}" srcOrd="0" destOrd="0" parTransId="{86679A0D-F5AB-435C-8AD4-29F672ACD0DF}" sibTransId="{F421FF5A-7232-4756-BB05-1C038C7F8825}"/>
    <dgm:cxn modelId="{5D7A05F6-295D-40EC-93F3-D8FB9926114F}" type="presOf" srcId="{209D5292-C39D-4BFE-9C85-EC3882B6C07A}" destId="{475BEC79-F4B3-4943-92BF-089D369504C2}" srcOrd="0" destOrd="0" presId="urn:microsoft.com/office/officeart/2005/8/layout/chevron2"/>
    <dgm:cxn modelId="{0A198BC7-E73D-454E-A76F-87EFE56BCFFE}" type="presOf" srcId="{B3D049BF-18D0-4388-A0D9-B102742AA613}" destId="{22B9A1F8-1C5C-4ED8-B3E7-030084E3C4CC}" srcOrd="0" destOrd="0" presId="urn:microsoft.com/office/officeart/2005/8/layout/chevron2"/>
    <dgm:cxn modelId="{2938476B-6AC2-479E-B270-B3A91DF929C2}" type="presOf" srcId="{E4A93BC3-6FD1-4378-A532-176ACC1928B8}" destId="{7CA823D4-4896-4E6E-9F78-A212D1DAF20E}" srcOrd="0" destOrd="0" presId="urn:microsoft.com/office/officeart/2005/8/layout/chevron2"/>
    <dgm:cxn modelId="{91C2A543-384B-43F2-B350-68DD3346636B}" type="presOf" srcId="{453722AB-7BF6-40CD-8118-7EDFE55E39AA}" destId="{E988D2B7-947D-43AA-B49A-44760765CA4C}" srcOrd="0" destOrd="0" presId="urn:microsoft.com/office/officeart/2005/8/layout/chevron2"/>
    <dgm:cxn modelId="{DF516775-51FB-4CF7-B314-DA8B0C58120D}" srcId="{8D54A044-EC54-4552-B708-4DFB5D16D452}" destId="{D8F50009-33C1-4D45-8D1F-1E57E5740DE1}" srcOrd="0" destOrd="0" parTransId="{3FE184EB-3ED3-46A5-9C39-0E0A1266AE66}" sibTransId="{81504E23-D581-41CD-B8BF-E1FC05698904}"/>
    <dgm:cxn modelId="{7CF80DC0-1627-4546-9259-D17CA022058A}" type="presParOf" srcId="{7CA823D4-4896-4E6E-9F78-A212D1DAF20E}" destId="{B02AD448-C77A-4390-9681-B2F2950C7BDA}" srcOrd="0" destOrd="0" presId="urn:microsoft.com/office/officeart/2005/8/layout/chevron2"/>
    <dgm:cxn modelId="{67C88E44-12DA-4D36-A51B-269471BD3613}" type="presParOf" srcId="{B02AD448-C77A-4390-9681-B2F2950C7BDA}" destId="{98A3CBFE-CA4A-4D5E-B7FD-31E73D68199F}" srcOrd="0" destOrd="0" presId="urn:microsoft.com/office/officeart/2005/8/layout/chevron2"/>
    <dgm:cxn modelId="{335E019C-9240-4A6E-88E9-86333269A795}" type="presParOf" srcId="{B02AD448-C77A-4390-9681-B2F2950C7BDA}" destId="{70E487E8-7F49-4ED0-BE35-76B6E335DF4F}" srcOrd="1" destOrd="0" presId="urn:microsoft.com/office/officeart/2005/8/layout/chevron2"/>
    <dgm:cxn modelId="{0EF7BF09-97DD-43D8-ADDA-F72A4639D9CC}" type="presParOf" srcId="{7CA823D4-4896-4E6E-9F78-A212D1DAF20E}" destId="{792D803C-8259-4809-8F24-0C348A9AABCB}" srcOrd="1" destOrd="0" presId="urn:microsoft.com/office/officeart/2005/8/layout/chevron2"/>
    <dgm:cxn modelId="{8A86B465-3D07-45E8-83A9-A3D0FB885632}" type="presParOf" srcId="{7CA823D4-4896-4E6E-9F78-A212D1DAF20E}" destId="{C105AAEF-3CFF-4767-8314-B6514C70D79A}" srcOrd="2" destOrd="0" presId="urn:microsoft.com/office/officeart/2005/8/layout/chevron2"/>
    <dgm:cxn modelId="{EB236708-A58D-4628-9074-AB76C56C1AED}" type="presParOf" srcId="{C105AAEF-3CFF-4767-8314-B6514C70D79A}" destId="{475BEC79-F4B3-4943-92BF-089D369504C2}" srcOrd="0" destOrd="0" presId="urn:microsoft.com/office/officeart/2005/8/layout/chevron2"/>
    <dgm:cxn modelId="{5F467D81-0D58-4542-86C3-0C9E2B743CB1}" type="presParOf" srcId="{C105AAEF-3CFF-4767-8314-B6514C70D79A}" destId="{22B9A1F8-1C5C-4ED8-B3E7-030084E3C4CC}" srcOrd="1" destOrd="0" presId="urn:microsoft.com/office/officeart/2005/8/layout/chevron2"/>
    <dgm:cxn modelId="{9F1CF59F-A064-43C2-8833-64F0B8B03290}" type="presParOf" srcId="{7CA823D4-4896-4E6E-9F78-A212D1DAF20E}" destId="{AE6C1BAE-3F40-4AB8-8A65-0D36D3E35F8C}" srcOrd="3" destOrd="0" presId="urn:microsoft.com/office/officeart/2005/8/layout/chevron2"/>
    <dgm:cxn modelId="{21A0F3F7-0B7A-44C9-B7FB-F81DF9AB85B8}" type="presParOf" srcId="{7CA823D4-4896-4E6E-9F78-A212D1DAF20E}" destId="{5869D582-2546-40A5-A24E-C1996DA7C8D7}" srcOrd="4" destOrd="0" presId="urn:microsoft.com/office/officeart/2005/8/layout/chevron2"/>
    <dgm:cxn modelId="{1A510C40-F628-49D2-9046-AE216C854B0C}" type="presParOf" srcId="{5869D582-2546-40A5-A24E-C1996DA7C8D7}" destId="{B79D8B8D-3FE8-4D3D-B9E4-DEC1DF61658C}" srcOrd="0" destOrd="0" presId="urn:microsoft.com/office/officeart/2005/8/layout/chevron2"/>
    <dgm:cxn modelId="{4AC1AD8A-E427-40D9-8297-9FCFD2BDFCDC}" type="presParOf" srcId="{5869D582-2546-40A5-A24E-C1996DA7C8D7}" destId="{E988D2B7-947D-43AA-B49A-44760765CA4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4A93BC3-6FD1-4378-A532-176ACC1928B8}" type="doc">
      <dgm:prSet loTypeId="urn:microsoft.com/office/officeart/2005/8/layout/chevron2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ED51725-0A1D-4A61-9D14-4B85ED007ADC}">
      <dgm:prSet phldrT="[Text]"/>
      <dgm:spPr/>
      <dgm:t>
        <a:bodyPr/>
        <a:lstStyle/>
        <a:p>
          <a:r>
            <a:rPr lang="en-US" b="1" i="1" dirty="0" smtClean="0"/>
            <a:t>Challenges </a:t>
          </a:r>
        </a:p>
      </dgm:t>
    </dgm:pt>
    <dgm:pt modelId="{DED300A6-5E95-4249-9F4E-D4C77A1768EE}" type="parTrans" cxnId="{09D903E3-EF0C-4125-9513-55EC3FBB5928}">
      <dgm:prSet/>
      <dgm:spPr/>
      <dgm:t>
        <a:bodyPr/>
        <a:lstStyle/>
        <a:p>
          <a:endParaRPr lang="en-US"/>
        </a:p>
      </dgm:t>
    </dgm:pt>
    <dgm:pt modelId="{60FE625D-98EA-488A-98E8-B05F57A2092B}" type="sibTrans" cxnId="{09D903E3-EF0C-4125-9513-55EC3FBB5928}">
      <dgm:prSet/>
      <dgm:spPr/>
      <dgm:t>
        <a:bodyPr/>
        <a:lstStyle/>
        <a:p>
          <a:endParaRPr lang="en-US"/>
        </a:p>
      </dgm:t>
    </dgm:pt>
    <dgm:pt modelId="{AD26EBB4-E9B8-4124-B95E-EF52B622F56B}">
      <dgm:prSet phldrT="[Text]"/>
      <dgm:spPr/>
      <dgm:t>
        <a:bodyPr/>
        <a:lstStyle/>
        <a:p>
          <a:pPr algn="just"/>
          <a:r>
            <a:rPr lang="en-US" b="1" i="1" dirty="0" smtClean="0"/>
            <a:t>Access  Of Most Vulnerable Individuals  from far-flung RVs to  sub-office UNHCR for RSD, PNA, RST &amp; procedures.</a:t>
          </a:r>
          <a:endParaRPr lang="en-US" b="1" i="1" dirty="0"/>
        </a:p>
      </dgm:t>
    </dgm:pt>
    <dgm:pt modelId="{6F7FF56E-6EAA-4C58-9A71-0AB9525F0452}" type="parTrans" cxnId="{9F1A0133-E724-47FF-8D4F-C7304DE9104C}">
      <dgm:prSet/>
      <dgm:spPr/>
      <dgm:t>
        <a:bodyPr/>
        <a:lstStyle/>
        <a:p>
          <a:endParaRPr lang="en-US"/>
        </a:p>
      </dgm:t>
    </dgm:pt>
    <dgm:pt modelId="{54659AE9-D1C5-41C5-98F2-F9C1F885D525}" type="sibTrans" cxnId="{9F1A0133-E724-47FF-8D4F-C7304DE9104C}">
      <dgm:prSet/>
      <dgm:spPr/>
      <dgm:t>
        <a:bodyPr/>
        <a:lstStyle/>
        <a:p>
          <a:endParaRPr lang="en-US"/>
        </a:p>
      </dgm:t>
    </dgm:pt>
    <dgm:pt modelId="{E63F82CA-F229-40C3-88C4-5B756E64316C}">
      <dgm:prSet/>
      <dgm:spPr/>
      <dgm:t>
        <a:bodyPr/>
        <a:lstStyle/>
        <a:p>
          <a:r>
            <a:rPr lang="en-US" b="1" i="1" dirty="0" smtClean="0"/>
            <a:t>Challenges </a:t>
          </a:r>
          <a:endParaRPr lang="en-US" b="1" i="1" dirty="0"/>
        </a:p>
      </dgm:t>
    </dgm:pt>
    <dgm:pt modelId="{F3408052-BCDE-4B03-A31D-DEB6584C2209}" type="parTrans" cxnId="{0E4B3F2C-2D6D-4A9A-BE49-D1613776ED79}">
      <dgm:prSet/>
      <dgm:spPr/>
      <dgm:t>
        <a:bodyPr/>
        <a:lstStyle/>
        <a:p>
          <a:endParaRPr lang="en-US"/>
        </a:p>
      </dgm:t>
    </dgm:pt>
    <dgm:pt modelId="{5710C211-0F9A-43B4-ADFD-CDBF82E445CE}" type="sibTrans" cxnId="{0E4B3F2C-2D6D-4A9A-BE49-D1613776ED79}">
      <dgm:prSet/>
      <dgm:spPr/>
      <dgm:t>
        <a:bodyPr/>
        <a:lstStyle/>
        <a:p>
          <a:endParaRPr lang="en-US"/>
        </a:p>
      </dgm:t>
    </dgm:pt>
    <dgm:pt modelId="{21790485-10BC-43AD-BB7D-12656AC89ED2}">
      <dgm:prSet/>
      <dgm:spPr/>
      <dgm:t>
        <a:bodyPr/>
        <a:lstStyle/>
        <a:p>
          <a:endParaRPr lang="en-US" b="1" i="1" dirty="0" smtClean="0"/>
        </a:p>
      </dgm:t>
    </dgm:pt>
    <dgm:pt modelId="{DFB57CF5-9F1F-4059-936E-3B4E94AC529B}" type="parTrans" cxnId="{43D3C64B-FE5D-4387-AABC-8FD21C8DDA5D}">
      <dgm:prSet/>
      <dgm:spPr/>
      <dgm:t>
        <a:bodyPr/>
        <a:lstStyle/>
        <a:p>
          <a:endParaRPr lang="en-US"/>
        </a:p>
      </dgm:t>
    </dgm:pt>
    <dgm:pt modelId="{0B6E5406-5CA9-4CC8-8630-9C8CBCB35CE8}" type="sibTrans" cxnId="{43D3C64B-FE5D-4387-AABC-8FD21C8DDA5D}">
      <dgm:prSet/>
      <dgm:spPr/>
      <dgm:t>
        <a:bodyPr/>
        <a:lstStyle/>
        <a:p>
          <a:endParaRPr lang="en-US"/>
        </a:p>
      </dgm:t>
    </dgm:pt>
    <dgm:pt modelId="{D28D7C3B-1666-4550-9AC2-39E7714D46A5}">
      <dgm:prSet/>
      <dgm:spPr/>
      <dgm:t>
        <a:bodyPr/>
        <a:lstStyle/>
        <a:p>
          <a:r>
            <a:rPr lang="en-US" b="1" i="1" dirty="0" smtClean="0"/>
            <a:t>Current security situation  and political scenario of the area.</a:t>
          </a:r>
          <a:endParaRPr lang="en-US" b="1" i="1" dirty="0"/>
        </a:p>
      </dgm:t>
    </dgm:pt>
    <dgm:pt modelId="{03451C82-73BC-4446-BE7F-B1274B490C31}" type="sibTrans" cxnId="{903EA636-42CD-4919-9F7B-11279C58A042}">
      <dgm:prSet/>
      <dgm:spPr/>
      <dgm:t>
        <a:bodyPr/>
        <a:lstStyle/>
        <a:p>
          <a:endParaRPr lang="en-US"/>
        </a:p>
      </dgm:t>
    </dgm:pt>
    <dgm:pt modelId="{811A99CA-2BF0-41A7-89AF-7A7F2CD1D7F8}" type="parTrans" cxnId="{903EA636-42CD-4919-9F7B-11279C58A042}">
      <dgm:prSet/>
      <dgm:spPr/>
      <dgm:t>
        <a:bodyPr/>
        <a:lstStyle/>
        <a:p>
          <a:endParaRPr lang="en-US"/>
        </a:p>
      </dgm:t>
    </dgm:pt>
    <dgm:pt modelId="{74F9F659-EC84-42FE-BA12-77C99A0E9029}">
      <dgm:prSet/>
      <dgm:spPr/>
      <dgm:t>
        <a:bodyPr/>
        <a:lstStyle/>
        <a:p>
          <a:r>
            <a:rPr lang="en-US" b="1" i="1" dirty="0" smtClean="0"/>
            <a:t>Challenges </a:t>
          </a:r>
          <a:endParaRPr lang="en-US" b="1" i="1" dirty="0"/>
        </a:p>
      </dgm:t>
    </dgm:pt>
    <dgm:pt modelId="{AECA775C-DC42-48FC-BAE6-863C553C83D6}" type="parTrans" cxnId="{5A0C55EC-D809-4965-8A42-36D1B0EB4ADB}">
      <dgm:prSet/>
      <dgm:spPr/>
      <dgm:t>
        <a:bodyPr/>
        <a:lstStyle/>
        <a:p>
          <a:endParaRPr lang="en-US"/>
        </a:p>
      </dgm:t>
    </dgm:pt>
    <dgm:pt modelId="{A1365247-3EA1-4F8E-99FE-E3C2E4DC55F3}" type="sibTrans" cxnId="{5A0C55EC-D809-4965-8A42-36D1B0EB4ADB}">
      <dgm:prSet/>
      <dgm:spPr/>
      <dgm:t>
        <a:bodyPr/>
        <a:lstStyle/>
        <a:p>
          <a:endParaRPr lang="en-US"/>
        </a:p>
      </dgm:t>
    </dgm:pt>
    <dgm:pt modelId="{40BC8008-9F08-4464-8302-5F46F08514BB}">
      <dgm:prSet/>
      <dgm:spPr/>
      <dgm:t>
        <a:bodyPr/>
        <a:lstStyle/>
        <a:p>
          <a:r>
            <a:rPr lang="en-US" b="1" i="1" dirty="0" smtClean="0"/>
            <a:t>Harmful social &amp; cultural practices.</a:t>
          </a:r>
          <a:endParaRPr lang="en-US" dirty="0"/>
        </a:p>
      </dgm:t>
    </dgm:pt>
    <dgm:pt modelId="{6BF5B45A-6F03-4103-BE98-9161551501B4}" type="parTrans" cxnId="{12B14D44-904A-4112-BFAA-8302E903380F}">
      <dgm:prSet/>
      <dgm:spPr/>
      <dgm:t>
        <a:bodyPr/>
        <a:lstStyle/>
        <a:p>
          <a:endParaRPr lang="en-US"/>
        </a:p>
      </dgm:t>
    </dgm:pt>
    <dgm:pt modelId="{A558A40C-F881-452C-AC2A-3BED8FD7E14B}" type="sibTrans" cxnId="{12B14D44-904A-4112-BFAA-8302E903380F}">
      <dgm:prSet/>
      <dgm:spPr/>
      <dgm:t>
        <a:bodyPr/>
        <a:lstStyle/>
        <a:p>
          <a:endParaRPr lang="en-US"/>
        </a:p>
      </dgm:t>
    </dgm:pt>
    <dgm:pt modelId="{7CA823D4-4896-4E6E-9F78-A212D1DAF20E}" type="pres">
      <dgm:prSet presAssocID="{E4A93BC3-6FD1-4378-A532-176ACC1928B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4CAF123-F1FD-4C31-9955-CC12311F8574}" type="pres">
      <dgm:prSet presAssocID="{E63F82CA-F229-40C3-88C4-5B756E64316C}" presName="composite" presStyleCnt="0"/>
      <dgm:spPr/>
    </dgm:pt>
    <dgm:pt modelId="{18223273-18AB-44E3-85DE-3748457658D9}" type="pres">
      <dgm:prSet presAssocID="{E63F82CA-F229-40C3-88C4-5B756E64316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89A56B-4A7D-4C4D-9E44-F93F19E941AE}" type="pres">
      <dgm:prSet presAssocID="{E63F82CA-F229-40C3-88C4-5B756E64316C}" presName="descendantText" presStyleLbl="alignAcc1" presStyleIdx="0" presStyleCnt="3" custScaleX="90151" custScale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99E43A-9A4D-4073-A98C-E73717690180}" type="pres">
      <dgm:prSet presAssocID="{5710C211-0F9A-43B4-ADFD-CDBF82E445CE}" presName="sp" presStyleCnt="0"/>
      <dgm:spPr/>
    </dgm:pt>
    <dgm:pt modelId="{9940592C-45B9-4D7D-8AC0-9E4F69ACEDE0}" type="pres">
      <dgm:prSet presAssocID="{74F9F659-EC84-42FE-BA12-77C99A0E9029}" presName="composite" presStyleCnt="0"/>
      <dgm:spPr/>
    </dgm:pt>
    <dgm:pt modelId="{B5021953-A643-45AD-805C-3CF20C599CD0}" type="pres">
      <dgm:prSet presAssocID="{74F9F659-EC84-42FE-BA12-77C99A0E902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2F985D-B1A3-4ABC-8908-91CEFED987E9}" type="pres">
      <dgm:prSet presAssocID="{74F9F659-EC84-42FE-BA12-77C99A0E9029}" presName="descendantText" presStyleLbl="alignAcc1" presStyleIdx="1" presStyleCnt="3" custScaleX="88037" custScaleY="114051" custLinFactNeighborX="350" custLinFactNeighborY="78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1CB30-BFD1-4E30-B96B-FA8C5AB1A1B2}" type="pres">
      <dgm:prSet presAssocID="{A1365247-3EA1-4F8E-99FE-E3C2E4DC55F3}" presName="sp" presStyleCnt="0"/>
      <dgm:spPr/>
    </dgm:pt>
    <dgm:pt modelId="{81CA7599-BC97-4A5C-A977-B70AC3E2E15B}" type="pres">
      <dgm:prSet presAssocID="{BED51725-0A1D-4A61-9D14-4B85ED007ADC}" presName="composite" presStyleCnt="0"/>
      <dgm:spPr/>
    </dgm:pt>
    <dgm:pt modelId="{CE085916-B8F4-4B5F-8092-6A4B41C52999}" type="pres">
      <dgm:prSet presAssocID="{BED51725-0A1D-4A61-9D14-4B85ED007ADC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FC4277-E531-4343-B57A-63DE4A8800B1}" type="pres">
      <dgm:prSet presAssocID="{BED51725-0A1D-4A61-9D14-4B85ED007ADC}" presName="descendantText" presStyleLbl="alignAcc1" presStyleIdx="2" presStyleCnt="3" custScaleX="86726" custScaleY="167083" custLinFactNeighborX="1995" custLinFactNeighborY="167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AEC197D-1A9C-4D22-9D12-12B408BD1B97}" type="presOf" srcId="{74F9F659-EC84-42FE-BA12-77C99A0E9029}" destId="{B5021953-A643-45AD-805C-3CF20C599CD0}" srcOrd="0" destOrd="0" presId="urn:microsoft.com/office/officeart/2005/8/layout/chevron2"/>
    <dgm:cxn modelId="{12B14D44-904A-4112-BFAA-8302E903380F}" srcId="{74F9F659-EC84-42FE-BA12-77C99A0E9029}" destId="{40BC8008-9F08-4464-8302-5F46F08514BB}" srcOrd="0" destOrd="0" parTransId="{6BF5B45A-6F03-4103-BE98-9161551501B4}" sibTransId="{A558A40C-F881-452C-AC2A-3BED8FD7E14B}"/>
    <dgm:cxn modelId="{E14BF009-F8B2-46B9-AAA3-11BADC98D31C}" type="presOf" srcId="{D28D7C3B-1666-4550-9AC2-39E7714D46A5}" destId="{6A89A56B-4A7D-4C4D-9E44-F93F19E941AE}" srcOrd="0" destOrd="1" presId="urn:microsoft.com/office/officeart/2005/8/layout/chevron2"/>
    <dgm:cxn modelId="{727205AE-925F-414D-B70F-1C36500DF2E0}" type="presOf" srcId="{40BC8008-9F08-4464-8302-5F46F08514BB}" destId="{B72F985D-B1A3-4ABC-8908-91CEFED987E9}" srcOrd="0" destOrd="0" presId="urn:microsoft.com/office/officeart/2005/8/layout/chevron2"/>
    <dgm:cxn modelId="{86FA52A6-3D2A-41AC-A127-071B9BF9D530}" type="presOf" srcId="{E4A93BC3-6FD1-4378-A532-176ACC1928B8}" destId="{7CA823D4-4896-4E6E-9F78-A212D1DAF20E}" srcOrd="0" destOrd="0" presId="urn:microsoft.com/office/officeart/2005/8/layout/chevron2"/>
    <dgm:cxn modelId="{0E4B3F2C-2D6D-4A9A-BE49-D1613776ED79}" srcId="{E4A93BC3-6FD1-4378-A532-176ACC1928B8}" destId="{E63F82CA-F229-40C3-88C4-5B756E64316C}" srcOrd="0" destOrd="0" parTransId="{F3408052-BCDE-4B03-A31D-DEB6584C2209}" sibTransId="{5710C211-0F9A-43B4-ADFD-CDBF82E445CE}"/>
    <dgm:cxn modelId="{903EA636-42CD-4919-9F7B-11279C58A042}" srcId="{E63F82CA-F229-40C3-88C4-5B756E64316C}" destId="{D28D7C3B-1666-4550-9AC2-39E7714D46A5}" srcOrd="1" destOrd="0" parTransId="{811A99CA-2BF0-41A7-89AF-7A7F2CD1D7F8}" sibTransId="{03451C82-73BC-4446-BE7F-B1274B490C31}"/>
    <dgm:cxn modelId="{4F666ACC-F2CC-446E-BDF3-6B7004814B05}" type="presOf" srcId="{BED51725-0A1D-4A61-9D14-4B85ED007ADC}" destId="{CE085916-B8F4-4B5F-8092-6A4B41C52999}" srcOrd="0" destOrd="0" presId="urn:microsoft.com/office/officeart/2005/8/layout/chevron2"/>
    <dgm:cxn modelId="{09D903E3-EF0C-4125-9513-55EC3FBB5928}" srcId="{E4A93BC3-6FD1-4378-A532-176ACC1928B8}" destId="{BED51725-0A1D-4A61-9D14-4B85ED007ADC}" srcOrd="2" destOrd="0" parTransId="{DED300A6-5E95-4249-9F4E-D4C77A1768EE}" sibTransId="{60FE625D-98EA-488A-98E8-B05F57A2092B}"/>
    <dgm:cxn modelId="{43D3C64B-FE5D-4387-AABC-8FD21C8DDA5D}" srcId="{E63F82CA-F229-40C3-88C4-5B756E64316C}" destId="{21790485-10BC-43AD-BB7D-12656AC89ED2}" srcOrd="0" destOrd="0" parTransId="{DFB57CF5-9F1F-4059-936E-3B4E94AC529B}" sibTransId="{0B6E5406-5CA9-4CC8-8630-9C8CBCB35CE8}"/>
    <dgm:cxn modelId="{DBD8FA02-7FBF-47F4-8CB6-A62D3C7A1405}" type="presOf" srcId="{21790485-10BC-43AD-BB7D-12656AC89ED2}" destId="{6A89A56B-4A7D-4C4D-9E44-F93F19E941AE}" srcOrd="0" destOrd="0" presId="urn:microsoft.com/office/officeart/2005/8/layout/chevron2"/>
    <dgm:cxn modelId="{30173079-C25D-42DC-A7B6-DA82A77F02F6}" type="presOf" srcId="{AD26EBB4-E9B8-4124-B95E-EF52B622F56B}" destId="{43FC4277-E531-4343-B57A-63DE4A8800B1}" srcOrd="0" destOrd="0" presId="urn:microsoft.com/office/officeart/2005/8/layout/chevron2"/>
    <dgm:cxn modelId="{ED96CCEB-2461-46DE-9E1E-04A9E0BDF4F1}" type="presOf" srcId="{E63F82CA-F229-40C3-88C4-5B756E64316C}" destId="{18223273-18AB-44E3-85DE-3748457658D9}" srcOrd="0" destOrd="0" presId="urn:microsoft.com/office/officeart/2005/8/layout/chevron2"/>
    <dgm:cxn modelId="{5A0C55EC-D809-4965-8A42-36D1B0EB4ADB}" srcId="{E4A93BC3-6FD1-4378-A532-176ACC1928B8}" destId="{74F9F659-EC84-42FE-BA12-77C99A0E9029}" srcOrd="1" destOrd="0" parTransId="{AECA775C-DC42-48FC-BAE6-863C553C83D6}" sibTransId="{A1365247-3EA1-4F8E-99FE-E3C2E4DC55F3}"/>
    <dgm:cxn modelId="{9F1A0133-E724-47FF-8D4F-C7304DE9104C}" srcId="{BED51725-0A1D-4A61-9D14-4B85ED007ADC}" destId="{AD26EBB4-E9B8-4124-B95E-EF52B622F56B}" srcOrd="0" destOrd="0" parTransId="{6F7FF56E-6EAA-4C58-9A71-0AB9525F0452}" sibTransId="{54659AE9-D1C5-41C5-98F2-F9C1F885D525}"/>
    <dgm:cxn modelId="{F8740BE9-407D-4309-AB98-02B5D8E192A0}" type="presParOf" srcId="{7CA823D4-4896-4E6E-9F78-A212D1DAF20E}" destId="{F4CAF123-F1FD-4C31-9955-CC12311F8574}" srcOrd="0" destOrd="0" presId="urn:microsoft.com/office/officeart/2005/8/layout/chevron2"/>
    <dgm:cxn modelId="{8C823D33-3EC2-4F28-B933-167C1F5F4508}" type="presParOf" srcId="{F4CAF123-F1FD-4C31-9955-CC12311F8574}" destId="{18223273-18AB-44E3-85DE-3748457658D9}" srcOrd="0" destOrd="0" presId="urn:microsoft.com/office/officeart/2005/8/layout/chevron2"/>
    <dgm:cxn modelId="{8A602EB7-D300-4F98-AD76-44446F0C656D}" type="presParOf" srcId="{F4CAF123-F1FD-4C31-9955-CC12311F8574}" destId="{6A89A56B-4A7D-4C4D-9E44-F93F19E941AE}" srcOrd="1" destOrd="0" presId="urn:microsoft.com/office/officeart/2005/8/layout/chevron2"/>
    <dgm:cxn modelId="{B97C89FF-60A7-4842-9FCB-FDBECBCEA8A6}" type="presParOf" srcId="{7CA823D4-4896-4E6E-9F78-A212D1DAF20E}" destId="{E999E43A-9A4D-4073-A98C-E73717690180}" srcOrd="1" destOrd="0" presId="urn:microsoft.com/office/officeart/2005/8/layout/chevron2"/>
    <dgm:cxn modelId="{A92B9600-F74C-46D3-85F1-BBFF55789AB9}" type="presParOf" srcId="{7CA823D4-4896-4E6E-9F78-A212D1DAF20E}" destId="{9940592C-45B9-4D7D-8AC0-9E4F69ACEDE0}" srcOrd="2" destOrd="0" presId="urn:microsoft.com/office/officeart/2005/8/layout/chevron2"/>
    <dgm:cxn modelId="{FDFF3A4F-3905-4A43-B34A-4E7D61E0974A}" type="presParOf" srcId="{9940592C-45B9-4D7D-8AC0-9E4F69ACEDE0}" destId="{B5021953-A643-45AD-805C-3CF20C599CD0}" srcOrd="0" destOrd="0" presId="urn:microsoft.com/office/officeart/2005/8/layout/chevron2"/>
    <dgm:cxn modelId="{63BFB493-876D-40CA-8E6D-1C1B56A40E66}" type="presParOf" srcId="{9940592C-45B9-4D7D-8AC0-9E4F69ACEDE0}" destId="{B72F985D-B1A3-4ABC-8908-91CEFED987E9}" srcOrd="1" destOrd="0" presId="urn:microsoft.com/office/officeart/2005/8/layout/chevron2"/>
    <dgm:cxn modelId="{203F8E04-3A31-498C-906B-357E3977BADF}" type="presParOf" srcId="{7CA823D4-4896-4E6E-9F78-A212D1DAF20E}" destId="{70C1CB30-BFD1-4E30-B96B-FA8C5AB1A1B2}" srcOrd="3" destOrd="0" presId="urn:microsoft.com/office/officeart/2005/8/layout/chevron2"/>
    <dgm:cxn modelId="{359C8784-64FD-471A-875A-9030EA2ED98F}" type="presParOf" srcId="{7CA823D4-4896-4E6E-9F78-A212D1DAF20E}" destId="{81CA7599-BC97-4A5C-A977-B70AC3E2E15B}" srcOrd="4" destOrd="0" presId="urn:microsoft.com/office/officeart/2005/8/layout/chevron2"/>
    <dgm:cxn modelId="{83AB4BDE-49DC-44D1-A484-4466406FEF38}" type="presParOf" srcId="{81CA7599-BC97-4A5C-A977-B70AC3E2E15B}" destId="{CE085916-B8F4-4B5F-8092-6A4B41C52999}" srcOrd="0" destOrd="0" presId="urn:microsoft.com/office/officeart/2005/8/layout/chevron2"/>
    <dgm:cxn modelId="{2C307FC0-D6FB-41C5-B836-592D26777D89}" type="presParOf" srcId="{81CA7599-BC97-4A5C-A977-B70AC3E2E15B}" destId="{43FC4277-E531-4343-B57A-63DE4A8800B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A293055-2434-41DC-8C13-476B920C349E}" type="datetimeFigureOut">
              <a:rPr lang="en-US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FEB1E53-2150-41E2-8662-D5DDD23574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85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E8A3BA9-D12A-490B-B4DB-FF67EA2BFF48}" type="datetimeFigureOut">
              <a:rPr lang="en-US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CD4D93A-BB17-4EF6-B30A-21937ACE36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8556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B0E6327-D00C-4E0A-970C-621D7B71DAA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C5B1289-B6F8-4453-A539-D6922DD28AE0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A8A97C-1F77-4927-92F2-93B16CEE3087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F2975-F9B2-400C-93CC-17B25CC14989}" type="datetime1">
              <a:rPr lang="en-US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3D5D1-3865-46D5-B40E-4D9FA490BF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0B56F-6533-4506-A3C0-AB4F72BEB400}" type="datetime1">
              <a:rPr lang="en-US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CDAE3-7B71-4B7B-884F-BACB1CB0BB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980A8-2AB0-4046-B449-B35BED0277B9}" type="datetime1">
              <a:rPr lang="en-US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B6064-F4E3-478F-A81E-02B3A95C96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A6D65-A91C-4026-B5EA-05F3117869EB}" type="datetime1">
              <a:rPr lang="en-US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BA0F0-F033-438D-A382-91968582AD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368AB-E1DA-4C24-96CE-168F82BDC1D5}" type="datetime1">
              <a:rPr lang="en-US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84EC7-EEC2-4D73-B1BB-44BC93297B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4F38E-6B8B-4917-BC08-A32F5AB20577}" type="datetime1">
              <a:rPr lang="en-US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2FAAB-3B50-4844-A83A-EF59EE859D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DBA1B-1F57-4168-A22C-B88C08284AC6}" type="datetime1">
              <a:rPr lang="en-US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CF5F2-D7F1-4A09-BBD6-9C07A5E7D4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7E5B9-26C4-4694-9BC0-48F07E90ACC2}" type="datetime1">
              <a:rPr lang="en-US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688A6-3171-415F-BBE9-7B12B24A07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047F2-5785-456A-9C37-82B8BF981E7C}" type="datetime1">
              <a:rPr lang="en-US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2BDEE-649B-49DE-9676-8C34AABC14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9E565-9B3F-4793-9A2F-82FAE959B0AF}" type="datetime1">
              <a:rPr lang="en-US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B3F78-362E-4A9B-9EE0-340A7A8993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87253-D89F-4321-A544-1687C62DFD4E}" type="datetime1">
              <a:rPr lang="en-US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DFFA44-372B-4FB9-8031-2ABCC182FB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D8F562-E5E7-4756-81E7-70E40E872B23}" type="datetime1">
              <a:rPr lang="en-US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29D85B-AC22-4485-9D2D-6BC9B5DCCB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88" r:id="rId2"/>
    <p:sldLayoutId id="2147483997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8" r:id="rId9"/>
    <p:sldLayoutId id="2147483994" r:id="rId10"/>
    <p:sldLayoutId id="2147483995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Verdana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3" descr="bismillah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28800" y="1600200"/>
            <a:ext cx="5562600" cy="2906713"/>
          </a:xfrm>
          <a:prstGeom prst="rect">
            <a:avLst/>
          </a:prstGeom>
          <a:solidFill>
            <a:schemeClr val="accent6">
              <a:lumMod val="50000"/>
            </a:schemeClr>
          </a:solidFill>
          <a:ln w="76200">
            <a:solidFill>
              <a:schemeClr val="accent4">
                <a:lumMod val="50000"/>
              </a:schemeClr>
            </a:solidFill>
            <a:prstDash val="sysDot"/>
            <a:miter lim="800000"/>
            <a:headEnd/>
            <a:tailEnd/>
          </a:ln>
        </p:spPr>
      </p:pic>
      <p:pic>
        <p:nvPicPr>
          <p:cNvPr id="5123" name="Picture 9" descr="dan logo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" y="1066800"/>
            <a:ext cx="685800" cy="92868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92D4285-828E-4A53-AC69-DA7BFE11BEE4}" type="datetime1">
              <a:rPr lang="en-US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73F57B-544C-4D70-A868-1B586BEFC9F0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6E8B60F-FE8C-4C47-B630-50C9C77B3222}" type="datetime1">
              <a:rPr lang="en-US" smtClean="0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F06E3B-4209-47B3-9D42-7F41B2A022B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7016274"/>
              </p:ext>
            </p:extLst>
          </p:nvPr>
        </p:nvGraphicFramePr>
        <p:xfrm>
          <a:off x="609600" y="1143000"/>
          <a:ext cx="8229600" cy="5380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047750"/>
          </a:xfrm>
        </p:spPr>
        <p:txBody>
          <a:bodyPr/>
          <a:lstStyle/>
          <a:p>
            <a:pPr>
              <a:defRPr/>
            </a:pPr>
            <a:r>
              <a:rPr lang="en-US" sz="2500" b="1" i="1" dirty="0" smtClean="0">
                <a:solidFill>
                  <a:schemeClr val="accent3">
                    <a:lumMod val="75000"/>
                  </a:schemeClr>
                </a:solidFill>
              </a:rPr>
              <a:t>Key</a:t>
            </a:r>
            <a:r>
              <a:rPr lang="en-US" dirty="0" smtClean="0"/>
              <a:t> </a:t>
            </a:r>
            <a:r>
              <a:rPr lang="en-US" sz="2500" b="1" i="1" dirty="0" smtClean="0">
                <a:solidFill>
                  <a:schemeClr val="accent3">
                    <a:lumMod val="75000"/>
                  </a:schemeClr>
                </a:solidFill>
              </a:rPr>
              <a:t>Stakeholders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6527840"/>
              </p:ext>
            </p:extLst>
          </p:nvPr>
        </p:nvGraphicFramePr>
        <p:xfrm>
          <a:off x="533400" y="1981200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6E8B60F-FE8C-4C47-B630-50C9C77B3222}" type="datetime1">
              <a:rPr lang="en-US" smtClean="0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D1185A-8167-4C81-9475-AF699E5E9402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228600" y="1676401"/>
          <a:ext cx="86868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1BA9986-E3D4-4BDF-91AA-FF50B891B08E}" type="datetime1">
              <a:rPr lang="en-US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B40DCF-1941-415C-B906-DD0C9B97A67C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15365" name="Picture 9" descr="dan logo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81000" y="838200"/>
            <a:ext cx="685800" cy="92868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>
          <a:xfrm>
            <a:off x="3048000" y="2971800"/>
            <a:ext cx="2819400" cy="2286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Protection Monitoring </a:t>
            </a:r>
          </a:p>
        </p:txBody>
      </p:sp>
      <p:sp>
        <p:nvSpPr>
          <p:cNvPr id="11" name="Cloud Callout 10"/>
          <p:cNvSpPr/>
          <p:nvPr/>
        </p:nvSpPr>
        <p:spPr>
          <a:xfrm>
            <a:off x="2209800" y="838200"/>
            <a:ext cx="3962400" cy="1447800"/>
          </a:xfrm>
          <a:prstGeom prst="cloudCallou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i="1" dirty="0">
                <a:solidFill>
                  <a:schemeClr val="accent1"/>
                </a:solidFill>
              </a:rPr>
              <a:t>Objectives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85800"/>
            <a:ext cx="8229600" cy="666750"/>
          </a:xfrm>
        </p:spPr>
        <p:txBody>
          <a:bodyPr/>
          <a:lstStyle/>
          <a:p>
            <a:pPr algn="ctr">
              <a:defRPr/>
            </a:pPr>
            <a:r>
              <a:rPr lang="en-US" sz="2500" b="1" i="1" dirty="0" smtClean="0">
                <a:solidFill>
                  <a:schemeClr val="accent3">
                    <a:lumMod val="75000"/>
                  </a:schemeClr>
                </a:solidFill>
              </a:rPr>
              <a:t>Protection Monitoring system </a:t>
            </a:r>
            <a:r>
              <a:rPr lang="en-US" sz="2500" b="1" i="1" dirty="0">
                <a:solidFill>
                  <a:schemeClr val="accent3">
                    <a:lumMod val="75000"/>
                  </a:schemeClr>
                </a:solidFill>
              </a:rPr>
              <a:t>b</a:t>
            </a:r>
            <a:r>
              <a:rPr lang="en-US" sz="2500" b="1" i="1" dirty="0" smtClean="0">
                <a:solidFill>
                  <a:schemeClr val="accent3">
                    <a:lumMod val="75000"/>
                  </a:schemeClr>
                </a:solidFill>
              </a:rPr>
              <a:t>ased on 4 tiers: 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5682433"/>
              </p:ext>
            </p:extLst>
          </p:nvPr>
        </p:nvGraphicFramePr>
        <p:xfrm>
          <a:off x="457200" y="1371600"/>
          <a:ext cx="8229600" cy="4953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6E8B60F-FE8C-4C47-B630-50C9C77B3222}" type="datetime1">
              <a:rPr lang="en-US" smtClean="0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08F006-DD31-431F-8650-797867BE19B7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10600" cy="4876800"/>
          </a:xfrm>
        </p:spPr>
        <p:txBody>
          <a:bodyPr/>
          <a:lstStyle/>
          <a:p>
            <a:pPr algn="just">
              <a:buClr>
                <a:schemeClr val="accent4"/>
              </a:buClr>
              <a:defRPr/>
            </a:pPr>
            <a:r>
              <a:rPr lang="en-US" sz="2300" b="1" i="1" dirty="0" smtClean="0">
                <a:solidFill>
                  <a:schemeClr val="accent5">
                    <a:lumMod val="75000"/>
                  </a:schemeClr>
                </a:solidFill>
              </a:rPr>
              <a:t>16 M &amp; 16 F Welfare (</a:t>
            </a:r>
            <a:r>
              <a:rPr lang="en-US" sz="2300" b="1" i="1" dirty="0">
                <a:solidFill>
                  <a:schemeClr val="accent5">
                    <a:lumMod val="75000"/>
                  </a:schemeClr>
                </a:solidFill>
              </a:rPr>
              <a:t>P</a:t>
            </a:r>
            <a:r>
              <a:rPr lang="en-US" sz="2300" b="1" i="1" dirty="0" smtClean="0">
                <a:solidFill>
                  <a:schemeClr val="accent5">
                    <a:lumMod val="75000"/>
                  </a:schemeClr>
                </a:solidFill>
              </a:rPr>
              <a:t>rotection) Committees exist  &amp; functional.</a:t>
            </a:r>
          </a:p>
          <a:p>
            <a:pPr algn="just">
              <a:buClr>
                <a:schemeClr val="accent4"/>
              </a:buClr>
              <a:defRPr/>
            </a:pPr>
            <a:r>
              <a:rPr lang="en-US" sz="2300" b="1" i="1" dirty="0" smtClean="0">
                <a:solidFill>
                  <a:schemeClr val="accent5">
                    <a:lumMod val="75000"/>
                  </a:schemeClr>
                </a:solidFill>
              </a:rPr>
              <a:t>Regular home visit to maintain close contact with refugees for immediate identification &amp; reporting of protection cases.</a:t>
            </a:r>
          </a:p>
          <a:p>
            <a:pPr algn="just">
              <a:buClr>
                <a:schemeClr val="accent4"/>
              </a:buClr>
              <a:defRPr/>
            </a:pPr>
            <a:r>
              <a:rPr lang="en-US" sz="2300" b="1" i="1" dirty="0" smtClean="0">
                <a:solidFill>
                  <a:schemeClr val="accent5">
                    <a:lumMod val="75000"/>
                  </a:schemeClr>
                </a:solidFill>
              </a:rPr>
              <a:t>Close coordination among  key stakeholders such as  Welfare Committees, key persons, IPs, OPs, Govt, UNHCR &amp; Referral </a:t>
            </a:r>
            <a:r>
              <a:rPr lang="en-US" sz="2300" b="1" i="1" dirty="0">
                <a:solidFill>
                  <a:schemeClr val="accent5">
                    <a:lumMod val="75000"/>
                  </a:schemeClr>
                </a:solidFill>
              </a:rPr>
              <a:t>A</a:t>
            </a:r>
            <a:r>
              <a:rPr lang="en-US" sz="2300" b="1" i="1" dirty="0" smtClean="0">
                <a:solidFill>
                  <a:schemeClr val="accent5">
                    <a:lumMod val="75000"/>
                  </a:schemeClr>
                </a:solidFill>
              </a:rPr>
              <a:t>gencies/Institutions.</a:t>
            </a:r>
            <a:r>
              <a:rPr lang="en-US" sz="2300" b="1" i="1" dirty="0" smtClean="0"/>
              <a:t> </a:t>
            </a:r>
          </a:p>
          <a:p>
            <a:pPr algn="just">
              <a:buClr>
                <a:schemeClr val="accent4"/>
              </a:buClr>
              <a:defRPr/>
            </a:pPr>
            <a:r>
              <a:rPr lang="en-US" sz="2300" b="1" i="1" dirty="0" smtClean="0">
                <a:solidFill>
                  <a:schemeClr val="accent5">
                    <a:lumMod val="75000"/>
                  </a:schemeClr>
                </a:solidFill>
              </a:rPr>
              <a:t>Inter agency &amp; inter sector referral mechanisms exist &amp;  are streamlined amongst protection actors in the field to facilitate timely identification, referral &amp; facilitation of individuals with protection risks and specific needs.</a:t>
            </a:r>
          </a:p>
          <a:p>
            <a:pPr algn="just">
              <a:buClr>
                <a:schemeClr val="accent4"/>
              </a:buClr>
              <a:defRPr/>
            </a:pPr>
            <a:endParaRPr lang="en-US" sz="2200" b="1" i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841C2C5-6741-49B1-9851-74F0BD5D3543}" type="datetime1">
              <a:rPr lang="en-US" b="1" i="1" smtClean="0"/>
              <a:pPr>
                <a:defRPr/>
              </a:pPr>
              <a:t>08/07/2013</a:t>
            </a:fld>
            <a:endParaRPr lang="en-US" b="1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77200" y="6492875"/>
            <a:ext cx="762000" cy="365125"/>
          </a:xfrm>
        </p:spPr>
        <p:txBody>
          <a:bodyPr/>
          <a:lstStyle/>
          <a:p>
            <a:pPr>
              <a:defRPr/>
            </a:pPr>
            <a:fld id="{99FC8185-D8C5-4B55-887C-D61066D2A04B}" type="slidenum">
              <a:rPr lang="en-US" b="1" i="1" smtClean="0"/>
              <a:pPr>
                <a:defRPr/>
              </a:pPr>
              <a:t>14</a:t>
            </a:fld>
            <a:endParaRPr lang="en-US" b="1" i="1" dirty="0"/>
          </a:p>
        </p:txBody>
      </p:sp>
      <p:sp>
        <p:nvSpPr>
          <p:cNvPr id="7" name="Down Ribbon 6"/>
          <p:cNvSpPr/>
          <p:nvPr/>
        </p:nvSpPr>
        <p:spPr>
          <a:xfrm>
            <a:off x="1447800" y="381000"/>
            <a:ext cx="5943600" cy="1066800"/>
          </a:xfrm>
          <a:prstGeom prst="ribbon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i="1" dirty="0"/>
              <a:t>Best Practices.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534400" cy="4648200"/>
          </a:xfrm>
        </p:spPr>
        <p:txBody>
          <a:bodyPr/>
          <a:lstStyle/>
          <a:p>
            <a:pPr algn="just">
              <a:buClr>
                <a:schemeClr val="accent4"/>
              </a:buClr>
              <a:defRPr/>
            </a:pPr>
            <a:r>
              <a:rPr lang="en-US" sz="2200" b="1" i="1" dirty="0" smtClean="0">
                <a:solidFill>
                  <a:schemeClr val="accent5">
                    <a:lumMod val="75000"/>
                  </a:schemeClr>
                </a:solidFill>
              </a:rPr>
              <a:t>Have shared Hotline Nos of UNHCR  and official </a:t>
            </a:r>
            <a:r>
              <a:rPr lang="en-US" sz="2200" b="1" i="1" dirty="0" err="1" smtClean="0">
                <a:solidFill>
                  <a:schemeClr val="accent5">
                    <a:lumMod val="75000"/>
                  </a:schemeClr>
                </a:solidFill>
              </a:rPr>
              <a:t>Nos</a:t>
            </a:r>
            <a:r>
              <a:rPr lang="en-US" sz="2200" b="1" i="1" dirty="0" smtClean="0">
                <a:solidFill>
                  <a:schemeClr val="accent5">
                    <a:lumMod val="75000"/>
                  </a:schemeClr>
                </a:solidFill>
              </a:rPr>
              <a:t> of DANESH in all focus areas for immediate response of serious protection cases.</a:t>
            </a:r>
          </a:p>
          <a:p>
            <a:pPr algn="just">
              <a:buClr>
                <a:schemeClr val="accent4"/>
              </a:buClr>
              <a:defRPr/>
            </a:pPr>
            <a:r>
              <a:rPr lang="en-US" sz="2200" b="1" i="1" dirty="0" smtClean="0">
                <a:solidFill>
                  <a:schemeClr val="accent5">
                    <a:lumMod val="75000"/>
                  </a:schemeClr>
                </a:solidFill>
              </a:rPr>
              <a:t>Project staff sensitized &amp; have capacities on case identification, analyzation and referral mechanism.</a:t>
            </a:r>
          </a:p>
          <a:p>
            <a:pPr algn="just">
              <a:buClr>
                <a:schemeClr val="accent4"/>
              </a:buClr>
              <a:defRPr/>
            </a:pPr>
            <a:r>
              <a:rPr lang="en-US" sz="2200" b="1" i="1" dirty="0" smtClean="0">
                <a:solidFill>
                  <a:schemeClr val="accent5">
                    <a:lumMod val="75000"/>
                  </a:schemeClr>
                </a:solidFill>
              </a:rPr>
              <a:t>Project staff have complete knowledge about the cultural, ethical and social norms, practices &amp; customs of the focus communities.</a:t>
            </a:r>
          </a:p>
          <a:p>
            <a:pPr algn="just">
              <a:buClr>
                <a:schemeClr val="accent4"/>
              </a:buClr>
              <a:defRPr/>
            </a:pPr>
            <a:r>
              <a:rPr lang="en-US" sz="2200" b="1" i="1" dirty="0" smtClean="0">
                <a:solidFill>
                  <a:schemeClr val="accent5">
                    <a:lumMod val="75000"/>
                  </a:schemeClr>
                </a:solidFill>
              </a:rPr>
              <a:t>Serious protection cases needing prompt actions  are immediately reported to UNHCR for further possible interventions including assessing their cases through RSD and exploring appropriate durable solutions. </a:t>
            </a:r>
          </a:p>
          <a:p>
            <a:pPr algn="just">
              <a:buClr>
                <a:schemeClr val="accent4"/>
              </a:buClr>
              <a:defRPr/>
            </a:pPr>
            <a:endParaRPr lang="en-US" sz="2000" b="1" i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841C2C5-6741-49B1-9851-74F0BD5D3543}" type="datetime1">
              <a:rPr lang="en-US" smtClean="0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812683-89B0-4530-9DDE-255B4245713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6" name="Down Ribbon 5"/>
          <p:cNvSpPr/>
          <p:nvPr/>
        </p:nvSpPr>
        <p:spPr>
          <a:xfrm>
            <a:off x="1600200" y="533400"/>
            <a:ext cx="5943600" cy="1066800"/>
          </a:xfrm>
          <a:prstGeom prst="ribbon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i="1" dirty="0"/>
              <a:t>Best Practices.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800600"/>
          </a:xfrm>
        </p:spPr>
        <p:txBody>
          <a:bodyPr/>
          <a:lstStyle/>
          <a:p>
            <a:pPr algn="just">
              <a:buClr>
                <a:schemeClr val="accent4"/>
              </a:buClr>
              <a:defRPr/>
            </a:pPr>
            <a:r>
              <a:rPr lang="en-US" sz="2200" b="1" i="1" dirty="0" smtClean="0">
                <a:solidFill>
                  <a:schemeClr val="accent5">
                    <a:lumMod val="75000"/>
                  </a:schemeClr>
                </a:solidFill>
              </a:rPr>
              <a:t>Provision of services and assistance to specific protection cases, vulnerable individuals, </a:t>
            </a:r>
            <a:r>
              <a:rPr lang="en-US" sz="2200" b="1" i="1" dirty="0">
                <a:solidFill>
                  <a:schemeClr val="accent5">
                    <a:lumMod val="75000"/>
                  </a:schemeClr>
                </a:solidFill>
              </a:rPr>
              <a:t>s</a:t>
            </a:r>
            <a:r>
              <a:rPr lang="en-US" sz="2200" b="1" i="1" dirty="0" smtClean="0">
                <a:solidFill>
                  <a:schemeClr val="accent5">
                    <a:lumMod val="75000"/>
                  </a:schemeClr>
                </a:solidFill>
              </a:rPr>
              <a:t>urvivors &amp; RSD/RST cases .</a:t>
            </a:r>
          </a:p>
          <a:p>
            <a:pPr algn="just">
              <a:buClr>
                <a:schemeClr val="accent4"/>
              </a:buClr>
              <a:defRPr/>
            </a:pPr>
            <a:r>
              <a:rPr lang="en-US" sz="2200" b="1" i="1" dirty="0" smtClean="0">
                <a:solidFill>
                  <a:schemeClr val="accent5">
                    <a:lumMod val="75000"/>
                  </a:schemeClr>
                </a:solidFill>
              </a:rPr>
              <a:t>Reporting any identified discrimination in the provision of basic services (health, education  &amp; water) to the refugees based on gender, ethnicity, religion, conflicts/disputes causing protection risks or affecting co-existence.</a:t>
            </a:r>
          </a:p>
          <a:p>
            <a:pPr algn="just">
              <a:buClr>
                <a:schemeClr val="accent4"/>
              </a:buClr>
              <a:defRPr/>
            </a:pPr>
            <a:r>
              <a:rPr lang="en-US" sz="2200" b="1" i="1" dirty="0" smtClean="0">
                <a:solidFill>
                  <a:schemeClr val="accent5">
                    <a:lumMod val="75000"/>
                  </a:schemeClr>
                </a:solidFill>
              </a:rPr>
              <a:t>Reporting &amp; facilitating other protection issues including detention cases, child exploitation, abduction, trafficking etc.</a:t>
            </a:r>
          </a:p>
          <a:p>
            <a:pPr algn="just">
              <a:buClr>
                <a:schemeClr val="accent4"/>
              </a:buClr>
              <a:defRPr/>
            </a:pPr>
            <a:endParaRPr lang="en-US" sz="2400" dirty="0" smtClean="0"/>
          </a:p>
          <a:p>
            <a:pPr>
              <a:buClr>
                <a:schemeClr val="accent3">
                  <a:lumMod val="75000"/>
                </a:schemeClr>
              </a:buClr>
              <a:defRPr/>
            </a:pPr>
            <a:endParaRPr lang="en-US" sz="2200" b="1" i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841C2C5-6741-49B1-9851-74F0BD5D3543}" type="datetime1">
              <a:rPr lang="en-US" smtClean="0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5ED427-F02C-48A4-B5CA-D1468C4F25A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6" name="Down Ribbon 5"/>
          <p:cNvSpPr/>
          <p:nvPr/>
        </p:nvSpPr>
        <p:spPr>
          <a:xfrm>
            <a:off x="1295400" y="533400"/>
            <a:ext cx="5943600" cy="1066800"/>
          </a:xfrm>
          <a:prstGeom prst="ribbon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i="1" dirty="0"/>
              <a:t>Best Practices.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990600"/>
          </a:xfrm>
        </p:spPr>
        <p:txBody>
          <a:bodyPr/>
          <a:lstStyle/>
          <a:p>
            <a:pPr algn="just">
              <a:defRPr/>
            </a:pPr>
            <a:r>
              <a:rPr lang="en-US" sz="2400" b="1" i="1" dirty="0" smtClean="0">
                <a:solidFill>
                  <a:schemeClr val="accent3"/>
                </a:solidFill>
              </a:rPr>
              <a:t>Protection Cases Identified &amp; Referred </a:t>
            </a:r>
            <a:br>
              <a:rPr lang="en-US" sz="2400" b="1" i="1" dirty="0" smtClean="0">
                <a:solidFill>
                  <a:schemeClr val="accent3"/>
                </a:solidFill>
              </a:rPr>
            </a:br>
            <a:r>
              <a:rPr lang="en-US" sz="2400" b="1" i="1" dirty="0" smtClean="0">
                <a:solidFill>
                  <a:schemeClr val="accent3"/>
                </a:solidFill>
              </a:rPr>
              <a:t>From July 2012 till December 2012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AA6AF3E-CB50-4BFB-A9BD-B7EFFD4B922D}" type="datetime1">
              <a:rPr lang="en-US" smtClean="0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24C85A-2654-45F8-AF2D-C876E3FEA88B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189298"/>
              </p:ext>
            </p:extLst>
          </p:nvPr>
        </p:nvGraphicFramePr>
        <p:xfrm>
          <a:off x="152400" y="1397000"/>
          <a:ext cx="5410199" cy="5214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1999"/>
                <a:gridCol w="3124200"/>
                <a:gridCol w="1524000"/>
              </a:tblGrid>
              <a:tr h="40813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S. #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Case Type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 of cases 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40813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Child at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risk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64</a:t>
                      </a:r>
                    </a:p>
                  </a:txBody>
                  <a:tcPr marL="9525" marR="9525" marT="9525" marB="0" anchor="ctr"/>
                </a:tc>
              </a:tr>
              <a:tr h="40813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Woman at Risk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</a:tr>
              <a:tr h="40813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Single Parent or Caregiver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</a:tr>
              <a:tr h="40813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Older person at risk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</a:tr>
              <a:tr h="40813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Disability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</a:tr>
              <a:tr h="40813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Serious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medical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Condition &amp; Addiction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130</a:t>
                      </a:r>
                    </a:p>
                  </a:txBody>
                  <a:tcPr marL="9525" marR="9525" marT="9525" marB="0" anchor="ctr"/>
                </a:tc>
              </a:tr>
              <a:tr h="40813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Family Unity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</a:tr>
              <a:tr h="40813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Legal Protection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40813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Torture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40813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SGBV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</a:tr>
              <a:tr h="514357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Total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461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20538" name="Picture 5" descr="20130315_13171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0" y="1371600"/>
            <a:ext cx="3257550" cy="5029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398BC61-96A4-403C-A4D4-74B615FA2534}" type="datetime1">
              <a:rPr lang="en-US" smtClean="0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48228E-5F41-4E0F-A7C4-F9B160DE332C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077200" cy="990600"/>
          </a:xfrm>
        </p:spPr>
        <p:txBody>
          <a:bodyPr/>
          <a:lstStyle/>
          <a:p>
            <a:pPr algn="just">
              <a:defRPr/>
            </a:pPr>
            <a:r>
              <a:rPr lang="en-US" sz="2400" b="1" i="1" dirty="0" smtClean="0">
                <a:solidFill>
                  <a:schemeClr val="accent3"/>
                </a:solidFill>
              </a:rPr>
              <a:t>Protection Cases Identified &amp; Referred </a:t>
            </a:r>
            <a:br>
              <a:rPr lang="en-US" sz="2400" b="1" i="1" dirty="0" smtClean="0">
                <a:solidFill>
                  <a:schemeClr val="accent3"/>
                </a:solidFill>
              </a:rPr>
            </a:br>
            <a:r>
              <a:rPr lang="en-US" sz="2400" b="1" i="1" dirty="0" smtClean="0">
                <a:solidFill>
                  <a:schemeClr val="accent3"/>
                </a:solidFill>
              </a:rPr>
              <a:t>From January 2013 till May 2013.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AA6AF3E-CB50-4BFB-A9BD-B7EFFD4B922D}" type="datetime1">
              <a:rPr lang="en-US" smtClean="0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4B8622-A78F-4392-9C6A-117BEB28325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1295400"/>
          <a:ext cx="4800600" cy="5333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90"/>
                <a:gridCol w="2480310"/>
                <a:gridCol w="1600200"/>
              </a:tblGrid>
              <a:tr h="377674">
                <a:tc>
                  <a:txBody>
                    <a:bodyPr/>
                    <a:lstStyle/>
                    <a:p>
                      <a:r>
                        <a:rPr lang="en-US" dirty="0" smtClean="0"/>
                        <a:t>S.#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Case type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 of cases 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776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Child at risk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78</a:t>
                      </a:r>
                      <a:endParaRPr lang="en-US" sz="1600" dirty="0"/>
                    </a:p>
                  </a:txBody>
                  <a:tcPr/>
                </a:tc>
              </a:tr>
              <a:tr h="3776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Women at risk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83</a:t>
                      </a:r>
                      <a:endParaRPr lang="en-US" sz="1600" dirty="0"/>
                    </a:p>
                  </a:txBody>
                  <a:tcPr/>
                </a:tc>
              </a:tr>
              <a:tr h="58979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Single parent or</a:t>
                      </a:r>
                      <a:r>
                        <a:rPr lang="en-US" sz="1600" baseline="0" dirty="0" smtClean="0"/>
                        <a:t> care giver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05</a:t>
                      </a:r>
                      <a:endParaRPr lang="en-US" sz="1600" dirty="0"/>
                    </a:p>
                  </a:txBody>
                  <a:tcPr/>
                </a:tc>
              </a:tr>
              <a:tr h="3776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Older person at risk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22</a:t>
                      </a:r>
                      <a:endParaRPr lang="en-US" sz="1600" dirty="0"/>
                    </a:p>
                  </a:txBody>
                  <a:tcPr/>
                </a:tc>
              </a:tr>
              <a:tr h="3776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Disability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38</a:t>
                      </a:r>
                      <a:endParaRPr lang="en-US" sz="1600" dirty="0"/>
                    </a:p>
                  </a:txBody>
                  <a:tcPr/>
                </a:tc>
              </a:tr>
              <a:tr h="58979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Serious</a:t>
                      </a:r>
                      <a:r>
                        <a:rPr lang="en-US" sz="1600" baseline="0" dirty="0" smtClean="0"/>
                        <a:t> medical condition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78</a:t>
                      </a:r>
                      <a:endParaRPr lang="en-US" sz="1600" dirty="0"/>
                    </a:p>
                  </a:txBody>
                  <a:tcPr/>
                </a:tc>
              </a:tr>
              <a:tr h="3776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Family Unity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22</a:t>
                      </a:r>
                      <a:endParaRPr lang="en-US" sz="1600" dirty="0"/>
                    </a:p>
                  </a:txBody>
                  <a:tcPr/>
                </a:tc>
              </a:tr>
              <a:tr h="3776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Legal Protection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03</a:t>
                      </a:r>
                      <a:endParaRPr lang="en-US" sz="1600" dirty="0"/>
                    </a:p>
                  </a:txBody>
                  <a:tcPr/>
                </a:tc>
              </a:tr>
              <a:tr h="3776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Torture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02</a:t>
                      </a:r>
                      <a:endParaRPr lang="en-US" sz="1600" dirty="0"/>
                    </a:p>
                  </a:txBody>
                  <a:tcPr/>
                </a:tc>
              </a:tr>
              <a:tr h="3776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SGBV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28</a:t>
                      </a:r>
                      <a:endParaRPr lang="en-US" sz="1600" dirty="0"/>
                    </a:p>
                  </a:txBody>
                  <a:tcPr/>
                </a:tc>
              </a:tr>
              <a:tr h="3776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Drug abuse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18</a:t>
                      </a:r>
                      <a:endParaRPr lang="en-US" sz="1600" dirty="0"/>
                    </a:p>
                  </a:txBody>
                  <a:tcPr/>
                </a:tc>
              </a:tr>
              <a:tr h="377674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Total</a:t>
                      </a:r>
                      <a:endParaRPr 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377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2590" name="Picture 6" descr="20130318_115646.jpg"/>
          <p:cNvPicPr>
            <a:picLocks noChangeAspect="1"/>
          </p:cNvPicPr>
          <p:nvPr/>
        </p:nvPicPr>
        <p:blipFill>
          <a:blip r:embed="rId2" cstate="print">
            <a:lum bright="10000" contrast="10000"/>
          </a:blip>
          <a:srcRect/>
          <a:stretch>
            <a:fillRect/>
          </a:stretch>
        </p:blipFill>
        <p:spPr bwMode="auto">
          <a:xfrm>
            <a:off x="4876800" y="1981200"/>
            <a:ext cx="4064000" cy="3276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-495300"/>
            <a:ext cx="4724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4000" b="1" i="1" dirty="0" smtClean="0">
                <a:ea typeface="ＭＳ Ｐゴシック" pitchFamily="34" charset="-128"/>
              </a:rPr>
              <a:t/>
            </a:r>
            <a:br>
              <a:rPr lang="en-US" altLang="ja-JP" sz="4000" b="1" i="1" dirty="0" smtClean="0">
                <a:ea typeface="ＭＳ Ｐゴシック" pitchFamily="34" charset="-128"/>
              </a:rPr>
            </a:br>
            <a:r>
              <a:rPr lang="en-US" altLang="ja-JP" sz="4000" b="1" i="1" dirty="0" smtClean="0">
                <a:ea typeface="ＭＳ Ｐゴシック" pitchFamily="34" charset="-128"/>
              </a:rPr>
              <a:t/>
            </a:r>
            <a:br>
              <a:rPr lang="en-US" altLang="ja-JP" sz="4000" b="1" i="1" dirty="0" smtClean="0">
                <a:ea typeface="ＭＳ Ｐゴシック" pitchFamily="34" charset="-128"/>
              </a:rPr>
            </a:br>
            <a:r>
              <a:rPr lang="en-US" altLang="ja-JP" sz="4000" b="1" i="1" dirty="0" smtClean="0">
                <a:ea typeface="ＭＳ Ｐゴシック" pitchFamily="34" charset="-128"/>
              </a:rPr>
              <a:t/>
            </a:r>
            <a:br>
              <a:rPr lang="en-US" altLang="ja-JP" sz="4000" b="1" i="1" dirty="0" smtClean="0">
                <a:ea typeface="ＭＳ Ｐゴシック" pitchFamily="34" charset="-128"/>
              </a:rPr>
            </a:br>
            <a:r>
              <a:rPr lang="en-US" altLang="ja-JP" sz="4000" b="1" i="1" dirty="0" smtClean="0">
                <a:ea typeface="ＭＳ Ｐゴシック" pitchFamily="34" charset="-128"/>
              </a:rPr>
              <a:t/>
            </a:r>
            <a:br>
              <a:rPr lang="en-US" altLang="ja-JP" sz="4000" b="1" i="1" dirty="0" smtClean="0">
                <a:ea typeface="ＭＳ Ｐゴシック" pitchFamily="34" charset="-128"/>
              </a:rPr>
            </a:br>
            <a:r>
              <a:rPr lang="en-US" altLang="ja-JP" sz="4000" b="1" i="1" dirty="0" smtClean="0">
                <a:ea typeface="ＭＳ Ｐゴシック" pitchFamily="34" charset="-128"/>
              </a:rPr>
              <a:t/>
            </a:r>
            <a:br>
              <a:rPr lang="en-US" altLang="ja-JP" sz="4000" b="1" i="1" dirty="0" smtClean="0">
                <a:ea typeface="ＭＳ Ｐゴシック" pitchFamily="34" charset="-128"/>
              </a:rPr>
            </a:br>
            <a:r>
              <a:rPr lang="en-US" altLang="ja-JP" sz="4000" b="1" i="1" dirty="0" smtClean="0">
                <a:ea typeface="ＭＳ Ｐゴシック" pitchFamily="34" charset="-128"/>
              </a:rPr>
              <a:t/>
            </a:r>
            <a:br>
              <a:rPr lang="en-US" altLang="ja-JP" sz="4000" b="1" i="1" dirty="0" smtClean="0">
                <a:ea typeface="ＭＳ Ｐゴシック" pitchFamily="34" charset="-128"/>
              </a:rPr>
            </a:br>
            <a:r>
              <a:rPr lang="en-US" altLang="ja-JP" sz="4000" b="1" i="1" dirty="0" smtClean="0">
                <a:ea typeface="ＭＳ Ｐゴシック" pitchFamily="34" charset="-128"/>
              </a:rPr>
              <a:t>                  </a:t>
            </a:r>
            <a:r>
              <a:rPr lang="en-US" altLang="ja-JP" sz="3600" b="1" i="1" dirty="0" smtClean="0">
                <a:solidFill>
                  <a:schemeClr val="accent3">
                    <a:lumMod val="75000"/>
                  </a:schemeClr>
                </a:solidFill>
                <a:latin typeface="+mn-lt"/>
                <a:ea typeface="ＭＳ Ｐゴシック" pitchFamily="34" charset="-128"/>
                <a:cs typeface="+mn-cs"/>
              </a:rPr>
              <a:t/>
            </a:r>
            <a:br>
              <a:rPr lang="en-US" altLang="ja-JP" sz="3600" b="1" i="1" dirty="0" smtClean="0">
                <a:solidFill>
                  <a:schemeClr val="accent3">
                    <a:lumMod val="75000"/>
                  </a:schemeClr>
                </a:solidFill>
                <a:latin typeface="+mn-lt"/>
                <a:ea typeface="ＭＳ Ｐゴシック" pitchFamily="34" charset="-128"/>
                <a:cs typeface="+mn-cs"/>
              </a:rPr>
            </a:br>
            <a:endParaRPr lang="en-US" altLang="ja-JP" sz="3600" b="1" i="1" dirty="0" smtClean="0">
              <a:solidFill>
                <a:schemeClr val="accent3">
                  <a:lumMod val="75000"/>
                </a:schemeClr>
              </a:solidFill>
              <a:latin typeface="+mn-lt"/>
              <a:ea typeface="ＭＳ Ｐゴシック" pitchFamily="34" charset="-128"/>
              <a:cs typeface="+mn-cs"/>
            </a:endParaRPr>
          </a:p>
        </p:txBody>
      </p:sp>
      <p:sp>
        <p:nvSpPr>
          <p:cNvPr id="1024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3733800"/>
            <a:ext cx="7696200" cy="1295400"/>
          </a:xfrm>
        </p:spPr>
        <p:txBody>
          <a:bodyPr>
            <a:norm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altLang="ja-JP" b="1" i="1" dirty="0" smtClean="0">
                <a:ea typeface="ＭＳ Ｐゴシック" pitchFamily="34" charset="-128"/>
              </a:rPr>
              <a:t>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altLang="ja-JP" b="1" i="1" dirty="0" smtClean="0">
                <a:ea typeface="ＭＳ Ｐゴシック" pitchFamily="34" charset="-128"/>
              </a:rPr>
              <a:t> </a:t>
            </a:r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0455929-83CD-4ADD-B6F0-2C6C69DCF49B}" type="datetime1">
              <a:rPr lang="en-US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EF8FA489-C160-4980-A8F9-4E2DD6941912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7174" name="Picture 9" descr="dan logo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066800"/>
            <a:ext cx="685800" cy="92868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7" name="Cloud 6"/>
          <p:cNvSpPr/>
          <p:nvPr/>
        </p:nvSpPr>
        <p:spPr>
          <a:xfrm>
            <a:off x="2057400" y="990600"/>
            <a:ext cx="5257800" cy="1600200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i="1" dirty="0" smtClean="0">
                <a:solidFill>
                  <a:schemeClr val="accent3">
                    <a:lumMod val="75000"/>
                  </a:schemeClr>
                </a:solidFill>
                <a:ea typeface="ＭＳ Ｐゴシック" pitchFamily="34" charset="-128"/>
              </a:rPr>
              <a:t>2013 UNHCR Annual Consultation with NGOs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524000" y="3429000"/>
            <a:ext cx="6553200" cy="13716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i="1" dirty="0" smtClean="0">
                <a:solidFill>
                  <a:schemeClr val="accent3">
                    <a:lumMod val="75000"/>
                  </a:schemeClr>
                </a:solidFill>
                <a:ea typeface="ＭＳ Ｐゴシック" pitchFamily="34" charset="-128"/>
              </a:rPr>
              <a:t>Refugee Resettlement: Expanding its Outreach &amp; Effectiveness Through Broader NGO Participation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398BC61-96A4-403C-A4D4-74B615FA2534}" type="datetime1">
              <a:rPr lang="en-US" smtClean="0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403341-1B42-4511-8572-E51AA6DC2F73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001000" cy="685800"/>
          </a:xfrm>
        </p:spPr>
        <p:txBody>
          <a:bodyPr anchor="ctr"/>
          <a:lstStyle/>
          <a:p>
            <a:r>
              <a:rPr lang="en-US" sz="2400" b="1" i="1" dirty="0" smtClean="0">
                <a:solidFill>
                  <a:schemeClr val="accent3"/>
                </a:solidFill>
              </a:rPr>
              <a:t>Cases Update 2013  </a:t>
            </a:r>
            <a:endParaRPr lang="en-US" sz="2400" b="1" i="1" dirty="0">
              <a:solidFill>
                <a:schemeClr val="accent3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3019082"/>
              </p:ext>
            </p:extLst>
          </p:nvPr>
        </p:nvGraphicFramePr>
        <p:xfrm>
          <a:off x="152400" y="1219200"/>
          <a:ext cx="8839200" cy="5410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6400"/>
                <a:gridCol w="2946400"/>
                <a:gridCol w="2946400"/>
              </a:tblGrid>
              <a:tr h="44164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# of Cases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Area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Assistance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772886">
                <a:tc>
                  <a:txBody>
                    <a:bodyPr/>
                    <a:lstStyle/>
                    <a:p>
                      <a:r>
                        <a:rPr lang="en-US" dirty="0" smtClean="0"/>
                        <a:t>30 cases</a:t>
                      </a:r>
                      <a:endParaRPr lang="en-US" sz="12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19 RVs / 11 Quetta Urban/MK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u="none" dirty="0" smtClean="0"/>
                        <a:t>RSD processing </a:t>
                      </a:r>
                      <a:endParaRPr lang="en-US" b="0" u="none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772886">
                <a:tc>
                  <a:txBody>
                    <a:bodyPr/>
                    <a:lstStyle/>
                    <a:p>
                      <a:r>
                        <a:rPr lang="en-US" dirty="0" smtClean="0"/>
                        <a:t>3 SGBV/GBV cases</a:t>
                      </a:r>
                      <a:endParaRPr lang="en-US" sz="12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 RVs / 1 Quetta Urban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u="none" dirty="0" smtClean="0"/>
                        <a:t>Legal assistance / support</a:t>
                      </a:r>
                      <a:endParaRPr lang="en-US" b="0" u="none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772886">
                <a:tc>
                  <a:txBody>
                    <a:bodyPr/>
                    <a:lstStyle/>
                    <a:p>
                      <a:r>
                        <a:rPr lang="en-US" dirty="0" smtClean="0"/>
                        <a:t>41 cases</a:t>
                      </a:r>
                      <a:endParaRPr lang="en-US" sz="12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32 RVs / 9 Quetta Urban/MK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u="none" dirty="0" smtClean="0"/>
                        <a:t>Medical</a:t>
                      </a:r>
                      <a:r>
                        <a:rPr lang="en-US" b="0" u="none" baseline="0" dirty="0" smtClean="0"/>
                        <a:t> </a:t>
                      </a:r>
                      <a:r>
                        <a:rPr lang="en-US" b="0" u="none" dirty="0" smtClean="0"/>
                        <a:t>Referral for treatment</a:t>
                      </a:r>
                      <a:endParaRPr lang="en-US" b="0" u="none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772886">
                <a:tc>
                  <a:txBody>
                    <a:bodyPr/>
                    <a:lstStyle/>
                    <a:p>
                      <a:r>
                        <a:rPr lang="en-US" dirty="0" smtClean="0"/>
                        <a:t>5 vulnerable cases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RVs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u="none" dirty="0" smtClean="0"/>
                        <a:t>Assistance / support for Medical treatment</a:t>
                      </a:r>
                      <a:endParaRPr lang="en-US" b="0" u="none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104122">
                <a:tc>
                  <a:txBody>
                    <a:bodyPr/>
                    <a:lstStyle/>
                    <a:p>
                      <a:r>
                        <a:rPr lang="en-US" dirty="0" smtClean="0"/>
                        <a:t>7 physically handicapped vulnerable cases 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RVs &amp; Quetta Urban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b="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Provision of </a:t>
                      </a:r>
                      <a:r>
                        <a:rPr lang="en-US" b="0" u="none" dirty="0" smtClean="0"/>
                        <a:t>wheel chairs etc</a:t>
                      </a:r>
                      <a:endParaRPr lang="en-US" b="0" u="none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772886">
                <a:tc>
                  <a:txBody>
                    <a:bodyPr/>
                    <a:lstStyle/>
                    <a:p>
                      <a:r>
                        <a:rPr lang="en-US" dirty="0" smtClean="0"/>
                        <a:t>3 cases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RVs / 1 Quetta Urban/MK 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u="none" dirty="0" smtClean="0"/>
                        <a:t>Financial support / needs assessment</a:t>
                      </a:r>
                      <a:endParaRPr lang="en-US" b="0" u="none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FA6D65-A91C-4026-B5EA-05F3117869EB}" type="datetime1">
              <a:rPr lang="en-US" smtClean="0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CBA0F0-F033-438D-A382-91968582AD1C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0588794"/>
              </p:ext>
            </p:extLst>
          </p:nvPr>
        </p:nvGraphicFramePr>
        <p:xfrm>
          <a:off x="457200" y="762001"/>
          <a:ext cx="8382000" cy="569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0278"/>
                <a:gridCol w="1940278"/>
                <a:gridCol w="4501444"/>
              </a:tblGrid>
              <a:tr h="4592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smtClean="0"/>
                        <a:t># of Cases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Area</a:t>
                      </a:r>
                      <a:endParaRPr lang="en-US" i="1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Status </a:t>
                      </a:r>
                      <a:endParaRPr lang="en-US" i="1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114787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6 needy cases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RVs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b="0" u="none" dirty="0" smtClean="0"/>
                        <a:t>Income generation activities, vocational training and livelihood opportunities </a:t>
                      </a:r>
                      <a:endParaRPr lang="en-US" b="0" u="none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745608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14 cases</a:t>
                      </a:r>
                      <a:endParaRPr lang="en-US" sz="12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4 RVs / 10 Quetta Urban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b="0" u="none" dirty="0" smtClean="0"/>
                        <a:t>Education needs for enrolment in the refugee schools </a:t>
                      </a:r>
                      <a:endParaRPr lang="en-US" b="0" u="none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994144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16 drug addict</a:t>
                      </a:r>
                      <a:endParaRPr lang="en-US" sz="12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7 RVs / 9 Quetta Urban/MK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b="0" u="none" dirty="0" smtClean="0"/>
                        <a:t>Drug addict cases for further assessment, counseling and seek consent </a:t>
                      </a:r>
                      <a:endParaRPr lang="en-US" b="0" u="none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95901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 drug addict cases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RVs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b="0" u="none" dirty="0" smtClean="0"/>
                        <a:t>2 drug addict cases (consent already given) for treatment </a:t>
                      </a:r>
                      <a:endParaRPr lang="en-US" b="0" u="none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95901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11 cases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RVs</a:t>
                      </a:r>
                      <a:endParaRPr lang="en-US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b="0" u="none" dirty="0" smtClean="0"/>
                        <a:t>Counseling for different domestic issues</a:t>
                      </a:r>
                      <a:endParaRPr lang="en-US" b="0" u="none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994144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5 cases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RVs &amp; Quetta Urban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b="0" u="none" dirty="0" smtClean="0"/>
                        <a:t>Follow-up and updates on 5 cases with actions already taken by DANESH</a:t>
                      </a:r>
                      <a:endParaRPr lang="en-US" b="0" u="none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FA6D65-A91C-4026-B5EA-05F3117869EB}" type="datetime1">
              <a:rPr lang="en-US" smtClean="0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CBA0F0-F033-438D-A382-91968582AD1C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1535086"/>
              </p:ext>
            </p:extLst>
          </p:nvPr>
        </p:nvGraphicFramePr>
        <p:xfrm>
          <a:off x="0" y="533400"/>
          <a:ext cx="91440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6E8B60F-FE8C-4C47-B630-50C9C77B3222}" type="datetime1">
              <a:rPr lang="en-US" smtClean="0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9CA86D-798D-4513-9DE4-648A8A3850AA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6E8B60F-FE8C-4C47-B630-50C9C77B3222}" type="datetime1">
              <a:rPr lang="en-US" smtClean="0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4C1002-4C90-4787-BAC9-3E55E885F810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graphicFrame>
        <p:nvGraphicFramePr>
          <p:cNvPr id="6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5968319"/>
              </p:ext>
            </p:extLst>
          </p:nvPr>
        </p:nvGraphicFramePr>
        <p:xfrm>
          <a:off x="457200" y="914401"/>
          <a:ext cx="82296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DSC0275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40783" y="1828800"/>
            <a:ext cx="2983418" cy="2772107"/>
          </a:xfrm>
          <a:prstGeom prst="snip2DiagRect">
            <a:avLst/>
          </a:prstGeom>
          <a:ln w="38100">
            <a:solidFill>
              <a:schemeClr val="accent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5BAC504-2A58-4C82-8961-409700A51CE3}" type="datetime1">
              <a:rPr lang="en-US" smtClean="0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F39D36-FA58-4D73-839D-684B4918B6F0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7" name="Picture 6" descr="DSC0285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32206" y="1676401"/>
            <a:ext cx="2806994" cy="2514599"/>
          </a:xfrm>
          <a:prstGeom prst="snip2DiagRect">
            <a:avLst/>
          </a:prstGeom>
          <a:ln w="38100">
            <a:solidFill>
              <a:schemeClr val="accent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Up Ribbon 8"/>
          <p:cNvSpPr/>
          <p:nvPr/>
        </p:nvSpPr>
        <p:spPr>
          <a:xfrm>
            <a:off x="914400" y="609600"/>
            <a:ext cx="6858000" cy="914400"/>
          </a:xfrm>
          <a:prstGeom prst="ribbon2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i="1" dirty="0"/>
              <a:t>Picture Gallery</a:t>
            </a:r>
          </a:p>
        </p:txBody>
      </p:sp>
      <p:pic>
        <p:nvPicPr>
          <p:cNvPr id="10" name="Picture 9" descr="P105097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352800" y="3948952"/>
            <a:ext cx="2819400" cy="2653553"/>
          </a:xfrm>
          <a:prstGeom prst="snip2DiagRect">
            <a:avLst/>
          </a:prstGeom>
          <a:ln w="38100">
            <a:solidFill>
              <a:schemeClr val="accent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DSC0305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886200" y="3810000"/>
            <a:ext cx="3274828" cy="2819400"/>
          </a:xfrm>
          <a:prstGeom prst="round2DiagRect">
            <a:avLst/>
          </a:prstGeom>
          <a:ln w="127000" cap="rnd">
            <a:solidFill>
              <a:schemeClr val="accent3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5BAC504-2A58-4C82-8961-409700A51CE3}" type="datetime1">
              <a:rPr lang="en-US" smtClean="0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2CE927-9176-43F9-AB48-DFC0C2D741EA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7" name="Picture 6" descr="P105062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62600" y="914400"/>
            <a:ext cx="3327400" cy="2590800"/>
          </a:xfrm>
          <a:prstGeom prst="round2DiagRect">
            <a:avLst/>
          </a:prstGeom>
          <a:ln w="127000" cap="rnd">
            <a:solidFill>
              <a:schemeClr val="accent3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Cloud Callout 7"/>
          <p:cNvSpPr/>
          <p:nvPr/>
        </p:nvSpPr>
        <p:spPr>
          <a:xfrm>
            <a:off x="1524000" y="533400"/>
            <a:ext cx="3886200" cy="1143000"/>
          </a:xfrm>
          <a:prstGeom prst="cloudCallou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i="1" dirty="0">
                <a:solidFill>
                  <a:schemeClr val="accent3"/>
                </a:solidFill>
              </a:rPr>
              <a:t>Picture Gallery</a:t>
            </a:r>
          </a:p>
        </p:txBody>
      </p:sp>
      <p:pic>
        <p:nvPicPr>
          <p:cNvPr id="11" name="Picture 10" descr="P105097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36222" y="1905000"/>
            <a:ext cx="3400424" cy="2667000"/>
          </a:xfrm>
          <a:prstGeom prst="round2DiagRect">
            <a:avLst/>
          </a:prstGeom>
          <a:ln w="127000" cap="rnd">
            <a:solidFill>
              <a:schemeClr val="accent3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P1050909.JPG"/>
          <p:cNvPicPr>
            <a:picLocks noGrp="1" noChangeAspect="1"/>
          </p:cNvPicPr>
          <p:nvPr>
            <p:ph idx="1"/>
          </p:nvPr>
        </p:nvPicPr>
        <p:blipFill>
          <a:blip r:embed="rId4" cstate="email">
            <a:lum bright="20000" contrast="20000"/>
          </a:blip>
          <a:stretch>
            <a:fillRect/>
          </a:stretch>
        </p:blipFill>
        <p:spPr>
          <a:xfrm>
            <a:off x="304800" y="1600200"/>
            <a:ext cx="2667000" cy="24578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5BAC504-2A58-4C82-8961-409700A51CE3}" type="datetime1">
              <a:rPr lang="en-US" smtClean="0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1B35C2-301F-4678-8A88-404F420A5236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8" name="Cloud Callout 7"/>
          <p:cNvSpPr/>
          <p:nvPr/>
        </p:nvSpPr>
        <p:spPr>
          <a:xfrm>
            <a:off x="3048000" y="609600"/>
            <a:ext cx="2971800" cy="1524000"/>
          </a:xfrm>
          <a:prstGeom prst="cloudCallout">
            <a:avLst>
              <a:gd name="adj1" fmla="val -17773"/>
              <a:gd name="adj2" fmla="val 117582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i="1" dirty="0">
                <a:solidFill>
                  <a:schemeClr val="accent3"/>
                </a:solidFill>
              </a:rPr>
              <a:t>Pictures Gallery</a:t>
            </a:r>
            <a:endParaRPr lang="en-US" dirty="0"/>
          </a:p>
        </p:txBody>
      </p:sp>
      <p:pic>
        <p:nvPicPr>
          <p:cNvPr id="7" name="Picture 6" descr="C:\Users\baba\Desktop\pics of coordination meeting\May Qta Urban\20130523_105435.jpg"/>
          <p:cNvPicPr/>
          <p:nvPr/>
        </p:nvPicPr>
        <p:blipFill>
          <a:blip r:embed="rId5" cstate="email">
            <a:lum bright="10000" contrast="20000"/>
          </a:blip>
          <a:srcRect/>
          <a:stretch>
            <a:fillRect/>
          </a:stretch>
        </p:blipFill>
        <p:spPr bwMode="auto">
          <a:xfrm>
            <a:off x="6096000" y="1676400"/>
            <a:ext cx="2870200" cy="2667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6" cstate="email">
            <a:lum bright="10000" contrast="20000"/>
          </a:blip>
          <a:srcRect/>
          <a:stretch>
            <a:fillRect/>
          </a:stretch>
        </p:blipFill>
        <p:spPr bwMode="auto">
          <a:xfrm>
            <a:off x="2971800" y="3810000"/>
            <a:ext cx="3030583" cy="2743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P105098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43200" y="4038600"/>
            <a:ext cx="3581400" cy="2819400"/>
          </a:xfrm>
          <a:solidFill>
            <a:srgbClr val="FFFFFF">
              <a:shade val="85000"/>
            </a:srgbClr>
          </a:solidFill>
          <a:ln w="101600" cap="sq">
            <a:solidFill>
              <a:schemeClr val="accent3"/>
            </a:solidFill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5BAC504-2A58-4C82-8961-409700A51CE3}" type="datetime1">
              <a:rPr lang="en-US" smtClean="0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733F1C-9AB6-4158-A8B8-56F841D30211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pic>
        <p:nvPicPr>
          <p:cNvPr id="7" name="Picture 6" descr="P106036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15000" y="1295400"/>
            <a:ext cx="3214255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3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8" name="Picture 7" descr="P1070972.JPG"/>
          <p:cNvPicPr>
            <a:picLocks noChangeAspect="1"/>
          </p:cNvPicPr>
          <p:nvPr/>
        </p:nvPicPr>
        <p:blipFill>
          <a:blip r:embed="rId4" cstate="print">
            <a:lum bright="10000"/>
          </a:blip>
          <a:stretch>
            <a:fillRect/>
          </a:stretch>
        </p:blipFill>
        <p:spPr>
          <a:xfrm>
            <a:off x="533400" y="1447800"/>
            <a:ext cx="3516923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3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Cloud Callout 8"/>
          <p:cNvSpPr/>
          <p:nvPr/>
        </p:nvSpPr>
        <p:spPr>
          <a:xfrm>
            <a:off x="3505200" y="533400"/>
            <a:ext cx="2819400" cy="1447800"/>
          </a:xfrm>
          <a:prstGeom prst="cloudCallout">
            <a:avLst>
              <a:gd name="adj1" fmla="val -10341"/>
              <a:gd name="adj2" fmla="val 127056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i="1" dirty="0">
                <a:solidFill>
                  <a:schemeClr val="accent3"/>
                </a:solidFill>
              </a:rPr>
              <a:t>Pictures Gallery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685800" y="1935163"/>
            <a:ext cx="8001000" cy="416083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mtClean="0"/>
              <a:t> 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3F34A02-F789-44A0-A430-2D35FF2D4473}" type="datetime1">
              <a:rPr lang="en-US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A2F069-8B57-4C73-8985-3F157C6F0CDA}" type="slidenum">
              <a:rPr lang="en-US"/>
              <a:pPr>
                <a:defRPr/>
              </a:pPr>
              <a:t>29</a:t>
            </a:fld>
            <a:endParaRPr lang="en-US" dirty="0"/>
          </a:p>
        </p:txBody>
      </p:sp>
      <p:pic>
        <p:nvPicPr>
          <p:cNvPr id="30725" name="Picture 3" descr="joinHa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514600"/>
            <a:ext cx="2817813" cy="2209800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667000" y="1371600"/>
            <a:ext cx="365760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i="1" dirty="0">
                <a:solidFill>
                  <a:schemeClr val="accent3">
                    <a:lumMod val="75000"/>
                  </a:schemeClr>
                </a:solidFill>
                <a:latin typeface="+mn-lt"/>
                <a:cs typeface="+mn-cs"/>
              </a:rPr>
              <a:t>Thank You</a:t>
            </a:r>
          </a:p>
        </p:txBody>
      </p:sp>
      <p:pic>
        <p:nvPicPr>
          <p:cNvPr id="30727" name="Picture 9" descr="dan logo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" y="1066800"/>
            <a:ext cx="685800" cy="92868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1F87B72-CE98-428F-AC9B-D815EE963923}" type="datetime1">
              <a:rPr lang="en-US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269A22-E790-4C5F-8AB4-10D8FE4B751D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12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219200" y="838200"/>
            <a:ext cx="7315200" cy="1143000"/>
          </a:xfrm>
        </p:spPr>
        <p:txBody>
          <a:bodyPr>
            <a:normAutofit fontScale="85000" lnSpcReduction="20000"/>
          </a:bodyPr>
          <a:lstStyle/>
          <a:p>
            <a:pPr marL="274320" indent="-274320" algn="ctr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altLang="ja-JP" b="1" i="1" dirty="0" smtClean="0">
              <a:solidFill>
                <a:schemeClr val="accent5">
                  <a:lumMod val="75000"/>
                </a:schemeClr>
              </a:solidFill>
              <a:ea typeface="ＭＳ Ｐゴシック" pitchFamily="34" charset="-128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altLang="ja-JP" sz="3200" b="1" i="1" dirty="0" smtClean="0">
                <a:solidFill>
                  <a:schemeClr val="accent3">
                    <a:lumMod val="75000"/>
                  </a:schemeClr>
                </a:solidFill>
                <a:ea typeface="ＭＳ Ｐゴシック" pitchFamily="34" charset="-128"/>
              </a:rPr>
              <a:t>Organization Name: </a:t>
            </a:r>
            <a:r>
              <a:rPr lang="en-US" altLang="ja-JP" b="1" i="1" dirty="0" smtClean="0">
                <a:solidFill>
                  <a:schemeClr val="accent3">
                    <a:lumMod val="75000"/>
                  </a:schemeClr>
                </a:solidFill>
                <a:ea typeface="ＭＳ Ｐゴシック" pitchFamily="34" charset="-128"/>
              </a:rPr>
              <a:t>                   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altLang="ja-JP" sz="3200" b="1" i="1" dirty="0" smtClean="0">
                <a:solidFill>
                  <a:schemeClr val="accent3">
                    <a:lumMod val="75000"/>
                  </a:schemeClr>
                </a:solidFill>
                <a:ea typeface="ＭＳ Ｐゴシック" pitchFamily="34" charset="-128"/>
              </a:rPr>
              <a:t>            			DANESH.</a:t>
            </a:r>
          </a:p>
          <a:p>
            <a:pPr marL="274320" indent="-274320" algn="ctr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US" altLang="ja-JP" b="1" i="1" dirty="0" smtClean="0">
              <a:solidFill>
                <a:schemeClr val="accent5">
                  <a:lumMod val="75000"/>
                </a:schemeClr>
              </a:solidFill>
              <a:ea typeface="ＭＳ Ｐゴシック" pitchFamily="34" charset="-128"/>
            </a:endParaRPr>
          </a:p>
        </p:txBody>
      </p:sp>
      <p:sp>
        <p:nvSpPr>
          <p:cNvPr id="8196" name="Date Placeholder 3"/>
          <p:cNvSpPr txBox="1">
            <a:spLocks noGrp="1"/>
          </p:cNvSpPr>
          <p:nvPr/>
        </p:nvSpPr>
        <p:spPr bwMode="auto">
          <a:xfrm>
            <a:off x="1022350" y="6248400"/>
            <a:ext cx="156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 dirty="0">
              <a:solidFill>
                <a:schemeClr val="accent5">
                  <a:lumMod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6151" name="Picture 9" descr="dan logo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066800"/>
            <a:ext cx="685800" cy="92868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609600" y="1840508"/>
            <a:ext cx="8077200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just" eaLnBrk="0" hangingPunct="0">
              <a:buFont typeface="Wingdings" pitchFamily="2" charset="2"/>
              <a:buChar char="q"/>
              <a:tabLst>
                <a:tab pos="285750" algn="l"/>
              </a:tabLst>
              <a:defRPr/>
            </a:pPr>
            <a:r>
              <a:rPr lang="en-US" sz="3200" b="1" i="1" dirty="0" smtClean="0" bmk="_Toc267325729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Vision:</a:t>
            </a:r>
            <a:endParaRPr lang="en-US" sz="3200" b="1" i="1" dirty="0" bmk="_Toc267325729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285750" algn="l"/>
              </a:tabLst>
              <a:defRPr/>
            </a:pPr>
            <a:endParaRPr lang="en-US" sz="2400" b="1" i="1" dirty="0" smtClean="0">
              <a:solidFill>
                <a:schemeClr val="accent5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hangingPunct="0">
              <a:tabLst>
                <a:tab pos="285750" algn="l"/>
              </a:tabLst>
              <a:defRPr/>
            </a:pPr>
            <a:r>
              <a:rPr lang="en-US" sz="2400" b="1" i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 </a:t>
            </a:r>
            <a:r>
              <a:rPr lang="en-US" sz="2400" b="1" i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healthy &amp; prosperous society having opportunities, resources and easy access to basic needs &amp; services without any discrimination.</a:t>
            </a:r>
          </a:p>
          <a:p>
            <a:pPr algn="just" eaLnBrk="0" hangingPunct="0">
              <a:tabLst>
                <a:tab pos="285750" algn="l"/>
              </a:tabLst>
              <a:defRPr/>
            </a:pPr>
            <a:endParaRPr lang="en-US" sz="2400" b="1" i="1" dirty="0">
              <a:solidFill>
                <a:schemeClr val="accent5">
                  <a:lumMod val="75000"/>
                </a:schemeClr>
              </a:solidFill>
              <a:latin typeface="Cambria" pitchFamily="18" charset="0"/>
              <a:cs typeface="Arial" pitchFamily="34" charset="0"/>
            </a:endParaRPr>
          </a:p>
          <a:p>
            <a:pPr algn="just" eaLnBrk="0" hangingPunct="0">
              <a:buFont typeface="Wingdings" pitchFamily="2" charset="2"/>
              <a:buChar char="q"/>
              <a:tabLst>
                <a:tab pos="285750" algn="l"/>
              </a:tabLst>
              <a:defRPr/>
            </a:pPr>
            <a:r>
              <a:rPr lang="en-US" sz="3200" b="1" i="1" dirty="0" bmk="_Toc267325729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Mission Statement:</a:t>
            </a:r>
          </a:p>
          <a:p>
            <a:pPr algn="just" eaLnBrk="0" hangingPunct="0">
              <a:tabLst>
                <a:tab pos="285750" algn="l"/>
              </a:tabLst>
              <a:defRPr/>
            </a:pPr>
            <a:endParaRPr lang="en-US" sz="2400" b="1" i="1" dirty="0">
              <a:solidFill>
                <a:schemeClr val="accent5">
                  <a:lumMod val="75000"/>
                </a:schemeClr>
              </a:solidFill>
              <a:latin typeface="Cambria" pitchFamily="18" charset="0"/>
              <a:cs typeface="Arial" pitchFamily="34" charset="0"/>
            </a:endParaRPr>
          </a:p>
          <a:p>
            <a:pPr algn="just" eaLnBrk="0" hangingPunct="0">
              <a:tabLst>
                <a:tab pos="285750" algn="l"/>
              </a:tabLst>
              <a:defRPr/>
            </a:pPr>
            <a:r>
              <a:rPr lang="en-US" sz="2400" b="1" i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“Struggling to minimize the sufferings of </a:t>
            </a:r>
            <a:r>
              <a:rPr lang="en-US" sz="2400" b="1" i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vulnerable peoples.</a:t>
            </a:r>
            <a:r>
              <a:rPr lang="en-US" sz="2400" b="1" i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”</a:t>
            </a:r>
            <a:endParaRPr lang="en-US" sz="2400" b="1" i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tabLst>
                <a:tab pos="285750" algn="l"/>
              </a:tabLst>
              <a:defRPr/>
            </a:pPr>
            <a:endParaRPr lang="en-US" sz="2400" b="1" i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914400"/>
            <a:ext cx="4724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4000" b="1" i="1" dirty="0" smtClean="0">
                <a:ea typeface="ＭＳ Ｐゴシック" pitchFamily="34" charset="-128"/>
              </a:rPr>
              <a:t/>
            </a:r>
            <a:br>
              <a:rPr lang="en-US" altLang="ja-JP" sz="4000" b="1" i="1" dirty="0" smtClean="0">
                <a:ea typeface="ＭＳ Ｐゴシック" pitchFamily="34" charset="-128"/>
              </a:rPr>
            </a:br>
            <a:r>
              <a:rPr lang="en-US" altLang="ja-JP" sz="4000" b="1" i="1" dirty="0" smtClean="0">
                <a:ea typeface="ＭＳ Ｐゴシック" pitchFamily="34" charset="-128"/>
              </a:rPr>
              <a:t/>
            </a:r>
            <a:br>
              <a:rPr lang="en-US" altLang="ja-JP" sz="4000" b="1" i="1" dirty="0" smtClean="0">
                <a:ea typeface="ＭＳ Ｐゴシック" pitchFamily="34" charset="-128"/>
              </a:rPr>
            </a:br>
            <a:r>
              <a:rPr lang="en-US" altLang="ja-JP" sz="4000" b="1" i="1" dirty="0" smtClean="0">
                <a:ea typeface="ＭＳ Ｐゴシック" pitchFamily="34" charset="-128"/>
              </a:rPr>
              <a:t/>
            </a:r>
            <a:br>
              <a:rPr lang="en-US" altLang="ja-JP" sz="4000" b="1" i="1" dirty="0" smtClean="0">
                <a:ea typeface="ＭＳ Ｐゴシック" pitchFamily="34" charset="-128"/>
              </a:rPr>
            </a:br>
            <a:r>
              <a:rPr lang="en-US" altLang="ja-JP" sz="4000" b="1" i="1" dirty="0" smtClean="0">
                <a:ea typeface="ＭＳ Ｐゴシック" pitchFamily="34" charset="-128"/>
              </a:rPr>
              <a:t/>
            </a:r>
            <a:br>
              <a:rPr lang="en-US" altLang="ja-JP" sz="4000" b="1" i="1" dirty="0" smtClean="0">
                <a:ea typeface="ＭＳ Ｐゴシック" pitchFamily="34" charset="-128"/>
              </a:rPr>
            </a:br>
            <a:r>
              <a:rPr lang="en-US" altLang="ja-JP" sz="4000" b="1" i="1" dirty="0" smtClean="0">
                <a:ea typeface="ＭＳ Ｐゴシック" pitchFamily="34" charset="-128"/>
              </a:rPr>
              <a:t/>
            </a:r>
            <a:br>
              <a:rPr lang="en-US" altLang="ja-JP" sz="4000" b="1" i="1" dirty="0" smtClean="0">
                <a:ea typeface="ＭＳ Ｐゴシック" pitchFamily="34" charset="-128"/>
              </a:rPr>
            </a:br>
            <a:r>
              <a:rPr lang="en-US" altLang="ja-JP" sz="4000" b="1" i="1" dirty="0" smtClean="0">
                <a:ea typeface="ＭＳ Ｐゴシック" pitchFamily="34" charset="-128"/>
              </a:rPr>
              <a:t/>
            </a:r>
            <a:br>
              <a:rPr lang="en-US" altLang="ja-JP" sz="4000" b="1" i="1" dirty="0" smtClean="0">
                <a:ea typeface="ＭＳ Ｐゴシック" pitchFamily="34" charset="-128"/>
              </a:rPr>
            </a:br>
            <a:r>
              <a:rPr lang="en-US" altLang="ja-JP" sz="4000" b="1" i="1" dirty="0" smtClean="0">
                <a:ea typeface="ＭＳ Ｐゴシック" pitchFamily="34" charset="-128"/>
              </a:rPr>
              <a:t>                  </a:t>
            </a:r>
            <a:r>
              <a:rPr lang="en-US" altLang="ja-JP" sz="3600" b="1" i="1" dirty="0" smtClean="0">
                <a:solidFill>
                  <a:schemeClr val="accent3">
                    <a:lumMod val="75000"/>
                  </a:schemeClr>
                </a:solidFill>
                <a:latin typeface="+mn-lt"/>
                <a:ea typeface="ＭＳ Ｐゴシック" pitchFamily="34" charset="-128"/>
                <a:cs typeface="+mn-cs"/>
              </a:rPr>
              <a:t>Background:</a:t>
            </a:r>
            <a:br>
              <a:rPr lang="en-US" altLang="ja-JP" sz="3600" b="1" i="1" dirty="0" smtClean="0">
                <a:solidFill>
                  <a:schemeClr val="accent3">
                    <a:lumMod val="75000"/>
                  </a:schemeClr>
                </a:solidFill>
                <a:latin typeface="+mn-lt"/>
                <a:ea typeface="ＭＳ Ｐゴシック" pitchFamily="34" charset="-128"/>
                <a:cs typeface="+mn-cs"/>
              </a:rPr>
            </a:br>
            <a:endParaRPr lang="en-US" altLang="ja-JP" sz="3600" b="1" i="1" dirty="0" smtClean="0">
              <a:solidFill>
                <a:schemeClr val="accent3">
                  <a:lumMod val="75000"/>
                </a:schemeClr>
              </a:solidFill>
              <a:latin typeface="+mn-lt"/>
              <a:ea typeface="ＭＳ Ｐゴシック" pitchFamily="34" charset="-128"/>
              <a:cs typeface="+mn-cs"/>
            </a:endParaRPr>
          </a:p>
        </p:txBody>
      </p:sp>
      <p:sp>
        <p:nvSpPr>
          <p:cNvPr id="1024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676400"/>
            <a:ext cx="7696200" cy="3352800"/>
          </a:xfrm>
        </p:spPr>
        <p:txBody>
          <a:bodyPr>
            <a:norm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altLang="ja-JP" b="1" i="1" dirty="0" smtClean="0">
                <a:ea typeface="ＭＳ Ｐゴシック" pitchFamily="34" charset="-128"/>
              </a:rPr>
              <a:t>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US" altLang="ja-JP" b="1" i="1" dirty="0" smtClean="0">
                <a:ea typeface="ＭＳ Ｐゴシック" pitchFamily="34" charset="-128"/>
              </a:rPr>
              <a:t> </a:t>
            </a:r>
            <a:r>
              <a:rPr lang="en-US" altLang="ja-JP" b="1" i="1" dirty="0" smtClean="0">
                <a:solidFill>
                  <a:schemeClr val="accent5">
                    <a:lumMod val="75000"/>
                  </a:schemeClr>
                </a:solidFill>
                <a:ea typeface="ＭＳ Ｐゴシック" pitchFamily="34" charset="-128"/>
              </a:rPr>
              <a:t>DANESH was formed in 1996 under the social welfare act of 1961 as a non-profit &amp; non-governmental organization with a mission of </a:t>
            </a:r>
            <a:r>
              <a:rPr lang="en-US" altLang="ja-JP" b="1" i="1" dirty="0">
                <a:solidFill>
                  <a:schemeClr val="accent5">
                    <a:lumMod val="75000"/>
                  </a:schemeClr>
                </a:solidFill>
                <a:ea typeface="ＭＳ Ｐゴシック" pitchFamily="34" charset="-128"/>
              </a:rPr>
              <a:t>s</a:t>
            </a:r>
            <a:r>
              <a:rPr lang="en-US" altLang="ja-JP" b="1" i="1" dirty="0" smtClean="0">
                <a:solidFill>
                  <a:schemeClr val="accent5">
                    <a:lumMod val="75000"/>
                  </a:schemeClr>
                </a:solidFill>
                <a:ea typeface="ＭＳ Ｐゴシック" pitchFamily="34" charset="-128"/>
              </a:rPr>
              <a:t>truggling to minimize the sufferings of  vulnerable peoples.</a:t>
            </a:r>
            <a:r>
              <a:rPr lang="en-US" altLang="ja-JP" b="1" dirty="0" smtClean="0">
                <a:solidFill>
                  <a:schemeClr val="accent5">
                    <a:lumMod val="75000"/>
                  </a:schemeClr>
                </a:solidFill>
                <a:ea typeface="ＭＳ Ｐゴシック" pitchFamily="34" charset="-128"/>
              </a:rPr>
              <a:t> </a:t>
            </a:r>
            <a:r>
              <a:rPr lang="en-US" altLang="ja-JP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ＭＳ Ｐゴシック" pitchFamily="34" charset="-128"/>
              </a:rPr>
              <a:t>”</a:t>
            </a:r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0455929-83CD-4ADD-B6F0-2C6C69DCF49B}" type="datetime1">
              <a:rPr lang="en-US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EF8FA489-C160-4980-A8F9-4E2DD6941912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7174" name="Picture 9" descr="dan logo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066800"/>
            <a:ext cx="685800" cy="92868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8769640"/>
              </p:ext>
            </p:extLst>
          </p:nvPr>
        </p:nvGraphicFramePr>
        <p:xfrm>
          <a:off x="457200" y="990600"/>
          <a:ext cx="8229600" cy="46634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581400"/>
                <a:gridCol w="381000"/>
                <a:gridCol w="4267200"/>
              </a:tblGrid>
              <a:tr h="316273">
                <a:tc>
                  <a:txBody>
                    <a:bodyPr/>
                    <a:lstStyle/>
                    <a:p>
                      <a:r>
                        <a:rPr lang="en-US" dirty="0" smtClean="0"/>
                        <a:t>      Program Areas 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Donors 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493727">
                <a:tc>
                  <a:txBody>
                    <a:bodyPr/>
                    <a:lstStyle/>
                    <a:p>
                      <a:pPr marL="274320" indent="-274320" eaLnBrk="1" fontAlgn="auto" hangingPunct="1">
                        <a:lnSpc>
                          <a:spcPct val="90000"/>
                        </a:lnSpc>
                        <a:spcAft>
                          <a:spcPts val="0"/>
                        </a:spcAft>
                        <a:buClr>
                          <a:schemeClr val="bg2"/>
                        </a:buClr>
                        <a:buFont typeface="Wingdings" pitchFamily="2" charset="2"/>
                        <a:buBlip>
                          <a:blip r:embed="rId2"/>
                        </a:buBlip>
                        <a:defRPr/>
                      </a:pPr>
                      <a:r>
                        <a:rPr lang="en-US" sz="20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Protection.</a:t>
                      </a:r>
                    </a:p>
                    <a:p>
                      <a:pPr marL="274320" indent="-274320" eaLnBrk="1" fontAlgn="auto" hangingPunct="1">
                        <a:lnSpc>
                          <a:spcPct val="90000"/>
                        </a:lnSpc>
                        <a:spcAft>
                          <a:spcPts val="0"/>
                        </a:spcAft>
                        <a:buClr>
                          <a:schemeClr val="bg2"/>
                        </a:buClr>
                        <a:buFont typeface="Wingdings" pitchFamily="2" charset="2"/>
                        <a:buBlip>
                          <a:blip r:embed="rId2"/>
                        </a:buBlip>
                        <a:defRPr/>
                      </a:pPr>
                      <a:r>
                        <a:rPr lang="en-US" sz="20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Child Protection.</a:t>
                      </a:r>
                    </a:p>
                    <a:p>
                      <a:pPr marL="274320" indent="-274320" eaLnBrk="1" fontAlgn="auto" hangingPunct="1">
                        <a:lnSpc>
                          <a:spcPct val="90000"/>
                        </a:lnSpc>
                        <a:spcAft>
                          <a:spcPts val="0"/>
                        </a:spcAft>
                        <a:buClr>
                          <a:schemeClr val="bg2"/>
                        </a:buClr>
                        <a:buFont typeface="Wingdings" pitchFamily="2" charset="2"/>
                        <a:buBlip>
                          <a:blip r:embed="rId2"/>
                        </a:buBlip>
                        <a:defRPr/>
                      </a:pPr>
                      <a:r>
                        <a:rPr lang="en-US" sz="20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Women Empowerment. </a:t>
                      </a:r>
                    </a:p>
                    <a:p>
                      <a:pPr marL="274320" indent="-274320" eaLnBrk="1" fontAlgn="auto" hangingPunct="1">
                        <a:lnSpc>
                          <a:spcPct val="90000"/>
                        </a:lnSpc>
                        <a:spcAft>
                          <a:spcPts val="0"/>
                        </a:spcAft>
                        <a:buClr>
                          <a:schemeClr val="bg2"/>
                        </a:buClr>
                        <a:buFont typeface="Wingdings" pitchFamily="2" charset="2"/>
                        <a:buBlip>
                          <a:blip r:embed="rId2"/>
                        </a:buBlip>
                        <a:defRPr/>
                      </a:pPr>
                      <a:r>
                        <a:rPr lang="en-US" sz="20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Health.</a:t>
                      </a:r>
                    </a:p>
                    <a:p>
                      <a:pPr marL="274320" indent="-274320" eaLnBrk="1" fontAlgn="auto" hangingPunct="1">
                        <a:lnSpc>
                          <a:spcPct val="90000"/>
                        </a:lnSpc>
                        <a:spcAft>
                          <a:spcPts val="0"/>
                        </a:spcAft>
                        <a:buClr>
                          <a:schemeClr val="bg2"/>
                        </a:buClr>
                        <a:buFont typeface="Wingdings" pitchFamily="2" charset="2"/>
                        <a:buBlip>
                          <a:blip r:embed="rId2"/>
                        </a:buBlip>
                        <a:defRPr/>
                      </a:pPr>
                      <a:r>
                        <a:rPr lang="en-US" sz="20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HIV /AIDs.</a:t>
                      </a:r>
                    </a:p>
                    <a:p>
                      <a:pPr marL="274320" indent="-274320" eaLnBrk="1" fontAlgn="auto" hangingPunct="1">
                        <a:lnSpc>
                          <a:spcPct val="90000"/>
                        </a:lnSpc>
                        <a:spcAft>
                          <a:spcPts val="0"/>
                        </a:spcAft>
                        <a:buClr>
                          <a:schemeClr val="bg2"/>
                        </a:buClr>
                        <a:buFont typeface="Wingdings" pitchFamily="2" charset="2"/>
                        <a:buBlip>
                          <a:blip r:embed="rId2"/>
                        </a:buBlip>
                        <a:defRPr/>
                      </a:pPr>
                      <a:r>
                        <a:rPr lang="en-US" sz="20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WASH.</a:t>
                      </a:r>
                    </a:p>
                    <a:p>
                      <a:pPr marL="274320" indent="-274320" eaLnBrk="1" fontAlgn="auto" hangingPunct="1">
                        <a:lnSpc>
                          <a:spcPct val="90000"/>
                        </a:lnSpc>
                        <a:spcAft>
                          <a:spcPts val="0"/>
                        </a:spcAft>
                        <a:buClr>
                          <a:schemeClr val="bg2"/>
                        </a:buClr>
                        <a:buFont typeface="Wingdings" pitchFamily="2" charset="2"/>
                        <a:buBlip>
                          <a:blip r:embed="rId2"/>
                        </a:buBlip>
                        <a:defRPr/>
                      </a:pPr>
                      <a:r>
                        <a:rPr lang="en-US" sz="20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Skill Development &amp; Income Generation.</a:t>
                      </a:r>
                    </a:p>
                    <a:p>
                      <a:pPr marL="274320" indent="-274320" eaLnBrk="1" fontAlgn="auto" hangingPunct="1">
                        <a:lnSpc>
                          <a:spcPct val="90000"/>
                        </a:lnSpc>
                        <a:spcAft>
                          <a:spcPts val="0"/>
                        </a:spcAft>
                        <a:buClr>
                          <a:schemeClr val="bg2"/>
                        </a:buClr>
                        <a:buBlip>
                          <a:blip r:embed="rId2"/>
                        </a:buBlip>
                        <a:defRPr/>
                      </a:pPr>
                      <a:r>
                        <a:rPr lang="en-US" sz="20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Drug Abuse Prevention, Treatment, Harm reduction and Rehabilitation.</a:t>
                      </a:r>
                    </a:p>
                    <a:p>
                      <a:endParaRPr lang="en-US" sz="20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74320" indent="-274320" eaLnBrk="1" fontAlgn="auto" hangingPunct="1">
                        <a:lnSpc>
                          <a:spcPct val="80000"/>
                        </a:lnSpc>
                        <a:spcAft>
                          <a:spcPts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Font typeface="Wingdings 2"/>
                        <a:buChar char=""/>
                        <a:defRPr/>
                      </a:pPr>
                      <a:r>
                        <a:rPr lang="en-US" sz="20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EU &amp; Oxfam.</a:t>
                      </a:r>
                    </a:p>
                    <a:p>
                      <a:pPr marL="274320" indent="-274320" eaLnBrk="1" fontAlgn="auto" hangingPunct="1">
                        <a:lnSpc>
                          <a:spcPct val="80000"/>
                        </a:lnSpc>
                        <a:spcAft>
                          <a:spcPts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Font typeface="Wingdings 2"/>
                        <a:buChar char=""/>
                        <a:defRPr/>
                      </a:pPr>
                      <a:r>
                        <a:rPr lang="en-US" sz="20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UNICEF.</a:t>
                      </a:r>
                    </a:p>
                    <a:p>
                      <a:pPr marL="274320" indent="-274320" eaLnBrk="1" fontAlgn="auto" hangingPunct="1">
                        <a:lnSpc>
                          <a:spcPct val="80000"/>
                        </a:lnSpc>
                        <a:spcAft>
                          <a:spcPts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Font typeface="Wingdings 2"/>
                        <a:buChar char=""/>
                        <a:defRPr/>
                      </a:pPr>
                      <a:r>
                        <a:rPr lang="en-US" sz="20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Mercy Corps Pakistan.</a:t>
                      </a:r>
                    </a:p>
                    <a:p>
                      <a:pPr marL="274320" indent="-274320" eaLnBrk="1" fontAlgn="auto" hangingPunct="1">
                        <a:lnSpc>
                          <a:spcPct val="80000"/>
                        </a:lnSpc>
                        <a:spcAft>
                          <a:spcPts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Font typeface="Wingdings 2"/>
                        <a:buChar char=""/>
                        <a:defRPr/>
                      </a:pPr>
                      <a:r>
                        <a:rPr lang="en-US" sz="20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British High Commission.</a:t>
                      </a:r>
                    </a:p>
                    <a:p>
                      <a:pPr marL="274320" indent="-274320" eaLnBrk="1" fontAlgn="auto" hangingPunct="1">
                        <a:lnSpc>
                          <a:spcPct val="80000"/>
                        </a:lnSpc>
                        <a:spcAft>
                          <a:spcPts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Font typeface="Wingdings 2"/>
                        <a:buChar char=""/>
                        <a:defRPr/>
                      </a:pPr>
                      <a:r>
                        <a:rPr lang="en-US" sz="20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Interact Worldwide/PNAC.</a:t>
                      </a:r>
                    </a:p>
                    <a:p>
                      <a:pPr marL="274320" indent="-274320" eaLnBrk="1" fontAlgn="auto" hangingPunct="1">
                        <a:lnSpc>
                          <a:spcPct val="80000"/>
                        </a:lnSpc>
                        <a:spcAft>
                          <a:spcPts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Font typeface="Wingdings 2"/>
                        <a:buChar char=""/>
                        <a:defRPr/>
                      </a:pPr>
                      <a:r>
                        <a:rPr lang="en-US" sz="20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World Bank.</a:t>
                      </a:r>
                    </a:p>
                    <a:p>
                      <a:pPr marL="274320" indent="-274320" eaLnBrk="1" fontAlgn="auto" hangingPunct="1">
                        <a:lnSpc>
                          <a:spcPct val="80000"/>
                        </a:lnSpc>
                        <a:spcAft>
                          <a:spcPts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Font typeface="Wingdings 2"/>
                        <a:buChar char=""/>
                        <a:defRPr/>
                      </a:pPr>
                      <a:r>
                        <a:rPr lang="en-US" sz="20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Provincial AIDs Control Program</a:t>
                      </a:r>
                    </a:p>
                    <a:p>
                      <a:pPr marL="274320" indent="-274320" eaLnBrk="1" fontAlgn="auto" hangingPunct="1">
                        <a:lnSpc>
                          <a:spcPct val="80000"/>
                        </a:lnSpc>
                        <a:spcAft>
                          <a:spcPts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Font typeface="Wingdings 2"/>
                        <a:buChar char=""/>
                        <a:defRPr/>
                      </a:pPr>
                      <a:r>
                        <a:rPr lang="en-US" sz="20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UNFPA.</a:t>
                      </a:r>
                    </a:p>
                    <a:p>
                      <a:pPr marL="274320" indent="-274320" eaLnBrk="1" fontAlgn="auto" hangingPunct="1">
                        <a:lnSpc>
                          <a:spcPct val="80000"/>
                        </a:lnSpc>
                        <a:spcAft>
                          <a:spcPts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Font typeface="Wingdings 2"/>
                        <a:buChar char=""/>
                        <a:defRPr/>
                      </a:pPr>
                      <a:r>
                        <a:rPr lang="en-US" sz="20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JSI/PAIMAN/USAID.</a:t>
                      </a:r>
                    </a:p>
                    <a:p>
                      <a:pPr marL="274320" indent="-274320" eaLnBrk="1" fontAlgn="auto" hangingPunct="1">
                        <a:lnSpc>
                          <a:spcPct val="80000"/>
                        </a:lnSpc>
                        <a:spcAft>
                          <a:spcPts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Font typeface="Wingdings 2"/>
                        <a:buChar char=""/>
                        <a:defRPr/>
                      </a:pPr>
                      <a:r>
                        <a:rPr lang="en-US" sz="20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UNHCR.</a:t>
                      </a:r>
                    </a:p>
                    <a:p>
                      <a:pPr marL="274320" indent="-274320" eaLnBrk="1" fontAlgn="auto" hangingPunct="1">
                        <a:lnSpc>
                          <a:spcPct val="80000"/>
                        </a:lnSpc>
                        <a:spcAft>
                          <a:spcPts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Font typeface="Wingdings 2"/>
                        <a:buChar char=""/>
                        <a:defRPr/>
                      </a:pPr>
                      <a:r>
                        <a:rPr lang="en-US" sz="20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CIDA.</a:t>
                      </a:r>
                    </a:p>
                    <a:p>
                      <a:pPr marL="274320" indent="-274320" eaLnBrk="1" fontAlgn="auto" hangingPunct="1">
                        <a:lnSpc>
                          <a:spcPct val="80000"/>
                        </a:lnSpc>
                        <a:spcAft>
                          <a:spcPts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Font typeface="Wingdings 2"/>
                        <a:buChar char=""/>
                        <a:defRPr/>
                      </a:pPr>
                      <a:r>
                        <a:rPr lang="en-US" sz="20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The Asia Foundation/USAID.</a:t>
                      </a:r>
                    </a:p>
                    <a:p>
                      <a:pPr marL="274320" indent="-274320" eaLnBrk="1" fontAlgn="auto" hangingPunct="1">
                        <a:lnSpc>
                          <a:spcPct val="80000"/>
                        </a:lnSpc>
                        <a:spcAft>
                          <a:spcPts val="0"/>
                        </a:spcAft>
                        <a:buClr>
                          <a:schemeClr val="accent5">
                            <a:lumMod val="75000"/>
                          </a:schemeClr>
                        </a:buClr>
                        <a:buFont typeface="Wingdings 2"/>
                        <a:buChar char=""/>
                        <a:defRPr/>
                      </a:pPr>
                      <a:r>
                        <a:rPr lang="en-US" sz="2000" b="1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Community.</a:t>
                      </a:r>
                      <a:endParaRPr lang="en-US" sz="20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endParaRPr lang="en-US" sz="20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6E8B60F-FE8C-4C47-B630-50C9C77B3222}" type="datetime1">
              <a:rPr lang="en-US" smtClean="0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F685CD-5A9D-4BE2-8D67-3C953B73DC6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762000"/>
            <a:ext cx="7543800" cy="1219200"/>
          </a:xfrm>
        </p:spPr>
        <p:txBody>
          <a:bodyPr>
            <a:normAutofit fontScale="77500" lnSpcReduction="2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b="1" i="1" dirty="0" smtClean="0"/>
              <a:t>   </a:t>
            </a:r>
            <a:endParaRPr lang="en-US" sz="32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  </a:t>
            </a:r>
            <a:r>
              <a:rPr lang="en-GB" sz="3600" b="1" i="1" dirty="0" smtClean="0">
                <a:solidFill>
                  <a:schemeClr val="accent3">
                    <a:lumMod val="75000"/>
                  </a:schemeClr>
                </a:solidFill>
              </a:rPr>
              <a:t>Protection Monitoring in refugee villages &amp; Quetta urban</a:t>
            </a:r>
            <a:r>
              <a:rPr lang="en-US" sz="3600" b="1" i="1" dirty="0" smtClean="0">
                <a:solidFill>
                  <a:schemeClr val="accent3">
                    <a:lumMod val="75000"/>
                  </a:schemeClr>
                </a:solidFill>
              </a:rPr>
              <a:t>”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6F2DC83-79AB-4F9A-B6DC-5684A64A6359}" type="datetime1">
              <a:rPr lang="en-US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829339-F0A0-43BD-ACA5-D22478D656F7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9221" name="Picture 9" descr="dan logo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066800"/>
            <a:ext cx="685800" cy="92868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" name="Picture 6" descr="IMG0381A.jpg"/>
          <p:cNvPicPr>
            <a:picLocks noChangeAspect="1"/>
          </p:cNvPicPr>
          <p:nvPr/>
        </p:nvPicPr>
        <p:blipFill>
          <a:blip r:embed="rId3" cstate="email">
            <a:lum bright="10000" contrast="10000"/>
          </a:blip>
          <a:stretch>
            <a:fillRect/>
          </a:stretch>
        </p:blipFill>
        <p:spPr>
          <a:xfrm>
            <a:off x="1905000" y="1981200"/>
            <a:ext cx="5845277" cy="4419600"/>
          </a:xfrm>
          <a:prstGeom prst="roundRect">
            <a:avLst>
              <a:gd name="adj" fmla="val 16667"/>
            </a:avLst>
          </a:prstGeom>
          <a:ln>
            <a:solidFill>
              <a:schemeClr val="bg2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-228600"/>
            <a:ext cx="3733800" cy="1143000"/>
          </a:xfrm>
        </p:spPr>
        <p:txBody>
          <a:bodyPr/>
          <a:lstStyle/>
          <a:p>
            <a:pPr>
              <a:defRPr/>
            </a:pPr>
            <a:r>
              <a:rPr lang="en-US" sz="2500" b="1" i="1" dirty="0" smtClean="0">
                <a:solidFill>
                  <a:schemeClr val="accent3">
                    <a:lumMod val="75000"/>
                  </a:schemeClr>
                </a:solidFill>
              </a:rPr>
              <a:t>Project</a:t>
            </a:r>
            <a:r>
              <a:rPr lang="en-US" dirty="0" smtClean="0"/>
              <a:t> </a:t>
            </a:r>
            <a:r>
              <a:rPr lang="en-US" sz="2500" b="1" i="1" dirty="0" smtClean="0">
                <a:solidFill>
                  <a:schemeClr val="accent3">
                    <a:lumMod val="75000"/>
                  </a:schemeClr>
                </a:solidFill>
              </a:rPr>
              <a:t>Locations.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6E8B60F-FE8C-4C47-B630-50C9C77B3222}" type="datetime1">
              <a:rPr lang="en-US" smtClean="0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C1CDC8-9A8E-46BA-A2CC-6DE732D1707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10245" name="Content Placeholder 7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9200" y="1066800"/>
            <a:ext cx="7162800" cy="5562600"/>
          </a:xfrm>
          <a:solidFill>
            <a:schemeClr val="tx1"/>
          </a:solidFill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914400"/>
            <a:ext cx="7467600" cy="85725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700" b="1" i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27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2700" b="1" i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sz="27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GB" sz="2800" b="1" i="1" dirty="0" smtClean="0">
                <a:solidFill>
                  <a:schemeClr val="accent3">
                    <a:lumMod val="75000"/>
                  </a:schemeClr>
                </a:solidFill>
              </a:rPr>
              <a:t>Protection Monitoring in refugee villages &amp; Quetta Urban</a:t>
            </a:r>
            <a:r>
              <a:rPr lang="en-US" sz="2800" b="1" i="1" dirty="0" smtClean="0">
                <a:solidFill>
                  <a:schemeClr val="accent3">
                    <a:lumMod val="75000"/>
                  </a:schemeClr>
                </a:solidFill>
              </a:rPr>
              <a:t>” </a:t>
            </a:r>
            <a:r>
              <a:rPr lang="en-US" sz="2700" b="1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 pitchFamily="18" charset="2"/>
              <a:buNone/>
              <a:defRPr/>
            </a:pP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</a:rPr>
              <a:t>Coverage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: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 pitchFamily="18" charset="2"/>
              <a:buNone/>
              <a:defRPr/>
            </a:pPr>
            <a:r>
              <a:rPr lang="en-GB" sz="2400" b="1" i="1" dirty="0" smtClean="0">
                <a:solidFill>
                  <a:schemeClr val="accent5">
                    <a:lumMod val="75000"/>
                  </a:schemeClr>
                </a:solidFill>
              </a:rPr>
              <a:t>  10 Refugee Villages of Balochistan.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 pitchFamily="18" charset="2"/>
              <a:buNone/>
              <a:defRPr/>
            </a:pP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  <a:latin typeface="Calibri"/>
              </a:rPr>
              <a:t>⌂ </a:t>
            </a: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</a:rPr>
              <a:t>Chaghi, 			</a:t>
            </a: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  <a:latin typeface="Calibri"/>
              </a:rPr>
              <a:t> ⌂ </a:t>
            </a: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</a:rPr>
              <a:t>Posti,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 pitchFamily="18" charset="2"/>
              <a:buNone/>
              <a:defRPr/>
            </a:pP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  <a:latin typeface="Calibri"/>
              </a:rPr>
              <a:t>⌂ </a:t>
            </a: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</a:rPr>
              <a:t>Lejay Karez, 		</a:t>
            </a: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  <a:latin typeface="Calibri"/>
              </a:rPr>
              <a:t> ⌂ </a:t>
            </a: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</a:rPr>
              <a:t>Surkhab, 		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 pitchFamily="18" charset="2"/>
              <a:buNone/>
              <a:defRPr/>
            </a:pP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  <a:latin typeface="Calibri"/>
              </a:rPr>
              <a:t>⌂ </a:t>
            </a: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</a:rPr>
              <a:t>Saranan (O/N), 		</a:t>
            </a: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  <a:latin typeface="Calibri"/>
              </a:rPr>
              <a:t> ⌂ </a:t>
            </a: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</a:rPr>
              <a:t>Zar Karez,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 pitchFamily="18" charset="2"/>
              <a:buNone/>
              <a:defRPr/>
            </a:pP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  <a:latin typeface="Calibri"/>
              </a:rPr>
              <a:t>⌂ </a:t>
            </a: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</a:rPr>
              <a:t>Katwai, 			</a:t>
            </a: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  <a:latin typeface="Calibri"/>
              </a:rPr>
              <a:t> ⌂ </a:t>
            </a: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</a:rPr>
              <a:t>Ghazgi Minara,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 pitchFamily="18" charset="2"/>
              <a:buNone/>
              <a:defRPr/>
            </a:pP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  <a:latin typeface="Calibri"/>
              </a:rPr>
              <a:t>⌂ </a:t>
            </a: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</a:rPr>
              <a:t>Malgagai, 			</a:t>
            </a: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  <a:latin typeface="Calibri"/>
              </a:rPr>
              <a:t> ⌂ </a:t>
            </a: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</a:rPr>
              <a:t>Mohammad Khail.</a:t>
            </a:r>
            <a:r>
              <a:rPr lang="en-GB" sz="2400" b="1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 pitchFamily="18" charset="2"/>
              <a:buNone/>
              <a:defRPr/>
            </a:pPr>
            <a:endParaRPr lang="en-GB" sz="1000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 pitchFamily="18" charset="2"/>
              <a:buNone/>
              <a:defRPr/>
            </a:pPr>
            <a:r>
              <a:rPr lang="en-GB" sz="2400" b="1" i="1" dirty="0" smtClean="0">
                <a:solidFill>
                  <a:schemeClr val="accent5">
                    <a:lumMod val="75000"/>
                  </a:schemeClr>
                </a:solidFill>
              </a:rPr>
              <a:t>Quetta Urban: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 pitchFamily="18" charset="2"/>
              <a:buNone/>
              <a:defRPr/>
            </a:pP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  <a:latin typeface="Calibri"/>
              </a:rPr>
              <a:t>⌂ </a:t>
            </a: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</a:rPr>
              <a:t>Qadri abad, 		</a:t>
            </a: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  <a:latin typeface="Calibri"/>
              </a:rPr>
              <a:t> ⌂ </a:t>
            </a: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</a:rPr>
              <a:t>Ghos Abad, 	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 pitchFamily="18" charset="2"/>
              <a:buNone/>
              <a:defRPr/>
            </a:pP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  <a:latin typeface="Calibri"/>
              </a:rPr>
              <a:t>⌂ </a:t>
            </a: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</a:rPr>
              <a:t>Kuchlak, 			</a:t>
            </a: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  <a:latin typeface="Calibri"/>
              </a:rPr>
              <a:t> ⌂ </a:t>
            </a: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</a:rPr>
              <a:t>Bashir Chowk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 pitchFamily="18" charset="2"/>
              <a:buNone/>
              <a:defRPr/>
            </a:pP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  <a:latin typeface="Calibri"/>
              </a:rPr>
              <a:t>⌂ </a:t>
            </a:r>
            <a:r>
              <a:rPr lang="en-GB" sz="2400" i="1" dirty="0" smtClean="0">
                <a:solidFill>
                  <a:schemeClr val="accent5">
                    <a:lumMod val="75000"/>
                  </a:schemeClr>
                </a:solidFill>
              </a:rPr>
              <a:t>Hazara Town.</a:t>
            </a:r>
            <a:endParaRPr lang="en-US" sz="2400" i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ADBED1D-5027-40BD-AFC6-D26A36263504}" type="datetime1">
              <a:rPr lang="en-US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1D7007-68AE-46F3-9A6D-0582F945A302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1270" name="Picture 9" descr="dan logo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914400"/>
            <a:ext cx="685800" cy="92868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6E8B60F-FE8C-4C47-B630-50C9C77B3222}" type="datetime1">
              <a:rPr lang="en-US" smtClean="0"/>
              <a:pPr>
                <a:defRPr/>
              </a:pPr>
              <a:t>08/07/2013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89CA39-3FFD-4C05-8D64-46DB5F5B5CD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2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7F670E"/>
      </a:accent1>
      <a:accent2>
        <a:srgbClr val="FEB80A"/>
      </a:accent2>
      <a:accent3>
        <a:srgbClr val="66A53B"/>
      </a:accent3>
      <a:accent4>
        <a:srgbClr val="84AA33"/>
      </a:accent4>
      <a:accent5>
        <a:srgbClr val="7F670E"/>
      </a:accent5>
      <a:accent6>
        <a:srgbClr val="D49887"/>
      </a:accent6>
      <a:hlink>
        <a:srgbClr val="8DC765"/>
      </a:hlink>
      <a:folHlink>
        <a:srgbClr val="AA8A14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7F670E"/>
    </a:accent1>
    <a:accent2>
      <a:srgbClr val="FEB80A"/>
    </a:accent2>
    <a:accent3>
      <a:srgbClr val="66A53B"/>
    </a:accent3>
    <a:accent4>
      <a:srgbClr val="84AA33"/>
    </a:accent4>
    <a:accent5>
      <a:srgbClr val="7F670E"/>
    </a:accent5>
    <a:accent6>
      <a:srgbClr val="D49887"/>
    </a:accent6>
    <a:hlink>
      <a:srgbClr val="8DC765"/>
    </a:hlink>
    <a:folHlink>
      <a:srgbClr val="AA8A14"/>
    </a:folHlink>
  </a:clrScheme>
</a:themeOverride>
</file>

<file path=ppt/theme/themeOverride2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7F670E"/>
    </a:accent1>
    <a:accent2>
      <a:srgbClr val="FEB80A"/>
    </a:accent2>
    <a:accent3>
      <a:srgbClr val="66A53B"/>
    </a:accent3>
    <a:accent4>
      <a:srgbClr val="84AA33"/>
    </a:accent4>
    <a:accent5>
      <a:srgbClr val="7F670E"/>
    </a:accent5>
    <a:accent6>
      <a:srgbClr val="D49887"/>
    </a:accent6>
    <a:hlink>
      <a:srgbClr val="8DC765"/>
    </a:hlink>
    <a:folHlink>
      <a:srgbClr val="AA8A14"/>
    </a:folHlink>
  </a:clrScheme>
</a:themeOverride>
</file>

<file path=ppt/theme/themeOverride3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7F670E"/>
    </a:accent1>
    <a:accent2>
      <a:srgbClr val="FEB80A"/>
    </a:accent2>
    <a:accent3>
      <a:srgbClr val="66A53B"/>
    </a:accent3>
    <a:accent4>
      <a:srgbClr val="84AA33"/>
    </a:accent4>
    <a:accent5>
      <a:srgbClr val="7F670E"/>
    </a:accent5>
    <a:accent6>
      <a:srgbClr val="D49887"/>
    </a:accent6>
    <a:hlink>
      <a:srgbClr val="8DC765"/>
    </a:hlink>
    <a:folHlink>
      <a:srgbClr val="AA8A1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2668</TotalTime>
  <Words>1023</Words>
  <Application>Microsoft Office PowerPoint</Application>
  <PresentationFormat>On-screen Show (4:3)</PresentationFormat>
  <Paragraphs>287</Paragraphs>
  <Slides>29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Flow</vt:lpstr>
      <vt:lpstr>PowerPoint Presentation</vt:lpstr>
      <vt:lpstr>                         </vt:lpstr>
      <vt:lpstr>PowerPoint Presentation</vt:lpstr>
      <vt:lpstr>                        Background: </vt:lpstr>
      <vt:lpstr>PowerPoint Presentation</vt:lpstr>
      <vt:lpstr>PowerPoint Presentation</vt:lpstr>
      <vt:lpstr>Project Locations.</vt:lpstr>
      <vt:lpstr>  Protection Monitoring in refugee villages &amp; Quetta Urban”  </vt:lpstr>
      <vt:lpstr>PowerPoint Presentation</vt:lpstr>
      <vt:lpstr>PowerPoint Presentation</vt:lpstr>
      <vt:lpstr>Key Stakeholders</vt:lpstr>
      <vt:lpstr>PowerPoint Presentation</vt:lpstr>
      <vt:lpstr>Protection Monitoring system based on 4 tiers: </vt:lpstr>
      <vt:lpstr>PowerPoint Presentation</vt:lpstr>
      <vt:lpstr>PowerPoint Presentation</vt:lpstr>
      <vt:lpstr>PowerPoint Presentation</vt:lpstr>
      <vt:lpstr>Protection Cases Identified &amp; Referred  From July 2012 till December 2012</vt:lpstr>
      <vt:lpstr>PowerPoint Presentation</vt:lpstr>
      <vt:lpstr>Protection Cases Identified &amp; Referred  From January 2013 till May 2013.</vt:lpstr>
      <vt:lpstr>PowerPoint Presentation</vt:lpstr>
      <vt:lpstr>Cases Update 2013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baba</dc:creator>
  <cp:lastModifiedBy>Philippe</cp:lastModifiedBy>
  <cp:revision>216</cp:revision>
  <cp:lastPrinted>2013-07-08T07:53:24Z</cp:lastPrinted>
  <dcterms:created xsi:type="dcterms:W3CDTF">2006-08-16T00:00:00Z</dcterms:created>
  <dcterms:modified xsi:type="dcterms:W3CDTF">2013-07-08T07:54:11Z</dcterms:modified>
</cp:coreProperties>
</file>